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8" d="100"/>
          <a:sy n="58" d="100"/>
        </p:scale>
        <p:origin x="75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0506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hyperlink" Target="https://www.antiphishing.org/" TargetMode="External"/><Relationship Id="rId5" Type="http://schemas.openxmlformats.org/officeDocument/2006/relationships/hyperlink" Target="https://www.us-cert.gov/ncas/tips/phishing" TargetMode="Externa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png"/><Relationship Id="rId7"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33250"/>
            <a:ext cx="14630400" cy="8229600"/>
          </a:xfrm>
          <a:prstGeom prst="rect">
            <a:avLst/>
          </a:prstGeom>
          <a:solidFill>
            <a:srgbClr val="FAFAFA">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231969" y="1213961"/>
            <a:ext cx="7652861" cy="2756059"/>
          </a:xfrm>
          <a:prstGeom prst="rect">
            <a:avLst/>
          </a:prstGeom>
          <a:noFill/>
          <a:ln/>
        </p:spPr>
        <p:txBody>
          <a:bodyPr wrap="square" rtlCol="0" anchor="t"/>
          <a:lstStyle/>
          <a:p>
            <a:pPr marL="0" indent="0">
              <a:lnSpc>
                <a:spcPts val="7233"/>
              </a:lnSpc>
              <a:buNone/>
            </a:pPr>
            <a:r>
              <a:rPr lang="en-US" sz="5400" b="1" dirty="0">
                <a:solidFill>
                  <a:srgbClr val="231971"/>
                </a:solidFill>
                <a:latin typeface="Outfit" pitchFamily="34" charset="0"/>
                <a:ea typeface="Outfit" pitchFamily="34" charset="-122"/>
                <a:cs typeface="Outfit" pitchFamily="34" charset="-120"/>
              </a:rPr>
              <a:t>Phishing Attacks: A Comprehensive Guide to Staying Safe</a:t>
            </a:r>
            <a:endParaRPr lang="en-US" sz="5400" dirty="0"/>
          </a:p>
        </p:txBody>
      </p:sp>
      <p:sp>
        <p:nvSpPr>
          <p:cNvPr id="6" name="Text 2"/>
          <p:cNvSpPr/>
          <p:nvPr/>
        </p:nvSpPr>
        <p:spPr>
          <a:xfrm>
            <a:off x="6231969" y="4289465"/>
            <a:ext cx="7652861" cy="2726055"/>
          </a:xfrm>
          <a:prstGeom prst="rect">
            <a:avLst/>
          </a:prstGeom>
          <a:noFill/>
          <a:ln/>
        </p:spPr>
        <p:txBody>
          <a:bodyPr wrap="square" rtlCol="0" anchor="t"/>
          <a:lstStyle/>
          <a:p>
            <a:pPr marL="0" indent="0">
              <a:lnSpc>
                <a:spcPts val="2684"/>
              </a:lnSpc>
              <a:buNone/>
            </a:pPr>
            <a:r>
              <a:rPr lang="en-US" sz="1677" dirty="0">
                <a:solidFill>
                  <a:srgbClr val="2A2742"/>
                </a:solidFill>
                <a:latin typeface="Arimo" pitchFamily="34" charset="0"/>
                <a:ea typeface="Arimo" pitchFamily="34" charset="-122"/>
                <a:cs typeface="Arimo" pitchFamily="34" charset="-120"/>
              </a:rPr>
              <a:t>Welcome to this comprehensive guide on phishing attacks! In today's digital age, phishing scams are a pervasive threat, with cybercriminals constantly devising new ways to exploit unsuspecting individuals. This presentation will equip you with the knowledge and skills to recognize and avoid phishing emails, websites, and social engineering tactics. We'll explore the anatomy of a phishing email, the red flags to watch out for, and the best practices for protecting yourself online. By understanding the tactics used by phishers, you can safeguard your personal and professional information from falling into the wrong hands.</a:t>
            </a:r>
            <a:endParaRPr lang="en-US" sz="1677"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93790" y="1750338"/>
            <a:ext cx="6790134" cy="708779"/>
          </a:xfrm>
          <a:prstGeom prst="rect">
            <a:avLst/>
          </a:prstGeom>
          <a:noFill/>
          <a:ln/>
        </p:spPr>
        <p:txBody>
          <a:bodyPr wrap="none" rtlCol="0" anchor="t"/>
          <a:lstStyle/>
          <a:p>
            <a:pPr marL="0" indent="0">
              <a:lnSpc>
                <a:spcPts val="5581"/>
              </a:lnSpc>
              <a:buNone/>
            </a:pPr>
            <a:r>
              <a:rPr lang="en-US" sz="4465" b="1" dirty="0">
                <a:solidFill>
                  <a:srgbClr val="231971"/>
                </a:solidFill>
                <a:latin typeface="Outfit" pitchFamily="34" charset="0"/>
                <a:ea typeface="Outfit" pitchFamily="34" charset="-122"/>
                <a:cs typeface="Outfit" pitchFamily="34" charset="-120"/>
              </a:rPr>
              <a:t>Conclusion and Resources</a:t>
            </a:r>
            <a:endParaRPr lang="en-US" sz="4465" dirty="0"/>
          </a:p>
        </p:txBody>
      </p:sp>
      <p:sp>
        <p:nvSpPr>
          <p:cNvPr id="6" name="Text 2"/>
          <p:cNvSpPr/>
          <p:nvPr/>
        </p:nvSpPr>
        <p:spPr>
          <a:xfrm>
            <a:off x="793790" y="2799278"/>
            <a:ext cx="7556421" cy="2177415"/>
          </a:xfrm>
          <a:prstGeom prst="rect">
            <a:avLst/>
          </a:prstGeom>
          <a:noFill/>
          <a:ln/>
        </p:spPr>
        <p:txBody>
          <a:bodyPr wrap="square" rtlCol="0" anchor="t"/>
          <a:lstStyle/>
          <a:p>
            <a:pPr marL="0" indent="0">
              <a:lnSpc>
                <a:spcPts val="2858"/>
              </a:lnSpc>
              <a:buNone/>
            </a:pPr>
            <a:r>
              <a:rPr lang="en-US" sz="1786" dirty="0">
                <a:solidFill>
                  <a:srgbClr val="2A2742"/>
                </a:solidFill>
                <a:latin typeface="Arimo" pitchFamily="34" charset="0"/>
                <a:ea typeface="Arimo" pitchFamily="34" charset="-122"/>
                <a:cs typeface="Arimo" pitchFamily="34" charset="-120"/>
              </a:rPr>
              <a:t>By implementing the best practices discussed in this presentation, you can significantly reduce your risk of falling victim to phishing scams. Remember to be vigilant, skeptical, and informed. By staying aware of the tactics used by phishers, you can protect yourself and your loved ones from these online threats. For further information and resources on phishing attacks, please refer to the following websites:</a:t>
            </a:r>
            <a:endParaRPr lang="en-US" sz="1786" dirty="0"/>
          </a:p>
        </p:txBody>
      </p:sp>
      <p:sp>
        <p:nvSpPr>
          <p:cNvPr id="7" name="Text 3"/>
          <p:cNvSpPr/>
          <p:nvPr/>
        </p:nvSpPr>
        <p:spPr>
          <a:xfrm>
            <a:off x="1156692" y="5231844"/>
            <a:ext cx="7193518" cy="362903"/>
          </a:xfrm>
          <a:prstGeom prst="rect">
            <a:avLst/>
          </a:prstGeom>
          <a:noFill/>
          <a:ln/>
        </p:spPr>
        <p:txBody>
          <a:bodyPr wrap="none" rtlCol="0" anchor="t"/>
          <a:lstStyle/>
          <a:p>
            <a:pPr marL="342900" indent="-342900" algn="l">
              <a:lnSpc>
                <a:spcPts val="2858"/>
              </a:lnSpc>
              <a:buSzPct val="100000"/>
              <a:buChar char="•"/>
            </a:pPr>
            <a:r>
              <a:rPr lang="en-US" sz="1786" u="sng" dirty="0">
                <a:solidFill>
                  <a:srgbClr val="5E4CE6"/>
                </a:solidFill>
                <a:latin typeface="Arimo" pitchFamily="34" charset="0"/>
                <a:ea typeface="Arimo" pitchFamily="34" charset="-122"/>
                <a:cs typeface="Arimo" pitchFamily="34" charset="-120"/>
                <a:hlinkClick r:id="rId5">
                  <a:extLst>
                    <a:ext uri="{A12FA001-AC4F-418D-AE19-62706E023703}">
                      <ahyp:hlinkClr xmlns:ahyp="http://schemas.microsoft.com/office/drawing/2018/hyperlinkcolor" val="tx"/>
                    </a:ext>
                  </a:extLst>
                </a:hlinkClick>
              </a:rPr>
              <a:t>US-CERT</a:t>
            </a:r>
            <a:endParaRPr lang="en-US" sz="1786" dirty="0"/>
          </a:p>
        </p:txBody>
      </p:sp>
      <p:sp>
        <p:nvSpPr>
          <p:cNvPr id="8" name="Text 4"/>
          <p:cNvSpPr/>
          <p:nvPr/>
        </p:nvSpPr>
        <p:spPr>
          <a:xfrm>
            <a:off x="1156692" y="5674042"/>
            <a:ext cx="7193518" cy="362903"/>
          </a:xfrm>
          <a:prstGeom prst="rect">
            <a:avLst/>
          </a:prstGeom>
          <a:noFill/>
          <a:ln/>
        </p:spPr>
        <p:txBody>
          <a:bodyPr wrap="none" rtlCol="0" anchor="t"/>
          <a:lstStyle/>
          <a:p>
            <a:pPr marL="342900" indent="-342900" algn="l">
              <a:lnSpc>
                <a:spcPts val="2858"/>
              </a:lnSpc>
              <a:buSzPct val="100000"/>
              <a:buChar char="•"/>
            </a:pPr>
            <a:r>
              <a:rPr lang="en-US" sz="1786" u="sng" dirty="0">
                <a:solidFill>
                  <a:srgbClr val="5E4CE6"/>
                </a:solidFill>
                <a:latin typeface="Arimo" pitchFamily="34" charset="0"/>
                <a:ea typeface="Arimo" pitchFamily="34" charset="-122"/>
                <a:cs typeface="Arimo" pitchFamily="34" charset="-120"/>
                <a:hlinkClick r:id="rId6">
                  <a:extLst>
                    <a:ext uri="{A12FA001-AC4F-418D-AE19-62706E023703}">
                      <ahyp:hlinkClr xmlns:ahyp="http://schemas.microsoft.com/office/drawing/2018/hyperlinkcolor" val="tx"/>
                    </a:ext>
                  </a:extLst>
                </a:hlinkClick>
              </a:rPr>
              <a:t>Anti-Phishing Working Group (APWG)</a:t>
            </a:r>
            <a:endParaRPr lang="en-US" sz="1786" dirty="0"/>
          </a:p>
        </p:txBody>
      </p:sp>
      <p:sp>
        <p:nvSpPr>
          <p:cNvPr id="9" name="Text 5"/>
          <p:cNvSpPr/>
          <p:nvPr/>
        </p:nvSpPr>
        <p:spPr>
          <a:xfrm>
            <a:off x="1156692" y="6116241"/>
            <a:ext cx="7193518" cy="362903"/>
          </a:xfrm>
          <a:prstGeom prst="rect">
            <a:avLst/>
          </a:prstGeom>
          <a:noFill/>
          <a:ln/>
        </p:spPr>
        <p:txBody>
          <a:bodyPr wrap="none" rtlCol="0" anchor="t"/>
          <a:lstStyle/>
          <a:p>
            <a:pPr marL="342900" indent="-342900" algn="l">
              <a:lnSpc>
                <a:spcPts val="2858"/>
              </a:lnSpc>
              <a:buSzPct val="100000"/>
              <a:buChar char="•"/>
            </a:pPr>
            <a:r>
              <a:rPr lang="en-US" sz="1786" dirty="0">
                <a:solidFill>
                  <a:srgbClr val="2A2742"/>
                </a:solidFill>
                <a:latin typeface="Arimo" pitchFamily="34" charset="0"/>
                <a:ea typeface="Arimo" pitchFamily="34" charset="-122"/>
                <a:cs typeface="Arimo" pitchFamily="34" charset="-120"/>
              </a:rPr>
              <a:t>Federal Trade Commission (FTC)</a:t>
            </a:r>
            <a:endParaRPr lang="en-US" sz="1786"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042065" y="1246823"/>
            <a:ext cx="8032671" cy="992267"/>
          </a:xfrm>
          <a:prstGeom prst="rect">
            <a:avLst/>
          </a:prstGeom>
          <a:noFill/>
          <a:ln/>
        </p:spPr>
        <p:txBody>
          <a:bodyPr wrap="square" rtlCol="0" anchor="t"/>
          <a:lstStyle/>
          <a:p>
            <a:pPr marL="0" indent="0">
              <a:lnSpc>
                <a:spcPts val="3907"/>
              </a:lnSpc>
              <a:buNone/>
            </a:pPr>
            <a:r>
              <a:rPr lang="en-US" sz="3126" b="1" dirty="0">
                <a:solidFill>
                  <a:srgbClr val="231971"/>
                </a:solidFill>
                <a:latin typeface="Outfit" pitchFamily="34" charset="0"/>
                <a:ea typeface="Outfit" pitchFamily="34" charset="-122"/>
                <a:cs typeface="Outfit" pitchFamily="34" charset="-120"/>
              </a:rPr>
              <a:t>Understanding the Anatomy of a Phishing Email</a:t>
            </a:r>
            <a:endParaRPr lang="en-US" sz="3126" dirty="0"/>
          </a:p>
        </p:txBody>
      </p:sp>
      <p:sp>
        <p:nvSpPr>
          <p:cNvPr id="6" name="Shape 2"/>
          <p:cNvSpPr/>
          <p:nvPr/>
        </p:nvSpPr>
        <p:spPr>
          <a:xfrm>
            <a:off x="6042065" y="2655808"/>
            <a:ext cx="357188" cy="357188"/>
          </a:xfrm>
          <a:prstGeom prst="roundRect">
            <a:avLst>
              <a:gd name="adj" fmla="val 18670"/>
            </a:avLst>
          </a:prstGeom>
          <a:solidFill>
            <a:srgbClr val="E9E6FA"/>
          </a:solidFill>
          <a:ln w="7620">
            <a:solidFill>
              <a:srgbClr val="BDB8DF"/>
            </a:solidFill>
            <a:prstDash val="solid"/>
          </a:ln>
        </p:spPr>
        <p:txBody>
          <a:bodyPr/>
          <a:lstStyle/>
          <a:p>
            <a:endParaRPr lang="en-US"/>
          </a:p>
        </p:txBody>
      </p:sp>
      <p:sp>
        <p:nvSpPr>
          <p:cNvPr id="7" name="Text 3"/>
          <p:cNvSpPr/>
          <p:nvPr/>
        </p:nvSpPr>
        <p:spPr>
          <a:xfrm>
            <a:off x="6174224" y="2715339"/>
            <a:ext cx="92869" cy="238125"/>
          </a:xfrm>
          <a:prstGeom prst="rect">
            <a:avLst/>
          </a:prstGeom>
          <a:noFill/>
          <a:ln/>
        </p:spPr>
        <p:txBody>
          <a:bodyPr wrap="none" rtlCol="0" anchor="t"/>
          <a:lstStyle/>
          <a:p>
            <a:pPr marL="0" indent="0" algn="ctr">
              <a:lnSpc>
                <a:spcPts val="1875"/>
              </a:lnSpc>
              <a:buNone/>
            </a:pPr>
            <a:r>
              <a:rPr lang="en-US" sz="1875" b="1" dirty="0">
                <a:solidFill>
                  <a:srgbClr val="2A2742"/>
                </a:solidFill>
                <a:latin typeface="Outfit" pitchFamily="34" charset="0"/>
                <a:ea typeface="Outfit" pitchFamily="34" charset="-122"/>
                <a:cs typeface="Outfit" pitchFamily="34" charset="-120"/>
              </a:rPr>
              <a:t>1</a:t>
            </a:r>
            <a:endParaRPr lang="en-US" sz="1875" dirty="0"/>
          </a:p>
        </p:txBody>
      </p:sp>
      <p:sp>
        <p:nvSpPr>
          <p:cNvPr id="8" name="Text 4"/>
          <p:cNvSpPr/>
          <p:nvPr/>
        </p:nvSpPr>
        <p:spPr>
          <a:xfrm>
            <a:off x="6557963" y="2655808"/>
            <a:ext cx="1984653" cy="248007"/>
          </a:xfrm>
          <a:prstGeom prst="rect">
            <a:avLst/>
          </a:prstGeom>
          <a:noFill/>
          <a:ln/>
        </p:spPr>
        <p:txBody>
          <a:bodyPr wrap="none" rtlCol="0" anchor="t"/>
          <a:lstStyle/>
          <a:p>
            <a:pPr marL="0" indent="0">
              <a:lnSpc>
                <a:spcPts val="1953"/>
              </a:lnSpc>
              <a:buNone/>
            </a:pPr>
            <a:r>
              <a:rPr lang="en-US" sz="1563" b="1" dirty="0">
                <a:solidFill>
                  <a:srgbClr val="2A2742"/>
                </a:solidFill>
                <a:latin typeface="Outfit" pitchFamily="34" charset="0"/>
                <a:ea typeface="Outfit" pitchFamily="34" charset="-122"/>
                <a:cs typeface="Outfit" pitchFamily="34" charset="-120"/>
              </a:rPr>
              <a:t>Subject Line</a:t>
            </a:r>
            <a:endParaRPr lang="en-US" sz="1563" dirty="0"/>
          </a:p>
        </p:txBody>
      </p:sp>
      <p:sp>
        <p:nvSpPr>
          <p:cNvPr id="9" name="Text 5"/>
          <p:cNvSpPr/>
          <p:nvPr/>
        </p:nvSpPr>
        <p:spPr>
          <a:xfrm>
            <a:off x="6557963" y="2999065"/>
            <a:ext cx="3421142" cy="1524476"/>
          </a:xfrm>
          <a:prstGeom prst="rect">
            <a:avLst/>
          </a:prstGeom>
          <a:noFill/>
          <a:ln/>
        </p:spPr>
        <p:txBody>
          <a:bodyPr wrap="square" rtlCol="0" anchor="t"/>
          <a:lstStyle/>
          <a:p>
            <a:pPr marL="0" indent="0">
              <a:lnSpc>
                <a:spcPts val="2000"/>
              </a:lnSpc>
              <a:buNone/>
            </a:pPr>
            <a:r>
              <a:rPr lang="en-US" sz="1250" dirty="0">
                <a:solidFill>
                  <a:srgbClr val="2A2742"/>
                </a:solidFill>
                <a:latin typeface="Arimo" pitchFamily="34" charset="0"/>
                <a:ea typeface="Arimo" pitchFamily="34" charset="-122"/>
                <a:cs typeface="Arimo" pitchFamily="34" charset="-120"/>
              </a:rPr>
              <a:t>Phishing emails often use attention-grabbing or alarming subject lines designed to trigger a sense of urgency or fear. They might claim to be from a legitimate organization, such as your bank or a government agency, or they might use sensational headlines to lure you in.</a:t>
            </a:r>
            <a:endParaRPr lang="en-US" sz="1250" dirty="0"/>
          </a:p>
        </p:txBody>
      </p:sp>
      <p:sp>
        <p:nvSpPr>
          <p:cNvPr id="10" name="Shape 6"/>
          <p:cNvSpPr/>
          <p:nvPr/>
        </p:nvSpPr>
        <p:spPr>
          <a:xfrm>
            <a:off x="10137815" y="2655808"/>
            <a:ext cx="357188" cy="357188"/>
          </a:xfrm>
          <a:prstGeom prst="roundRect">
            <a:avLst>
              <a:gd name="adj" fmla="val 18670"/>
            </a:avLst>
          </a:prstGeom>
          <a:solidFill>
            <a:srgbClr val="E9E6FA"/>
          </a:solidFill>
          <a:ln w="7620">
            <a:solidFill>
              <a:srgbClr val="BDB8DF"/>
            </a:solidFill>
            <a:prstDash val="solid"/>
          </a:ln>
        </p:spPr>
        <p:txBody>
          <a:bodyPr/>
          <a:lstStyle/>
          <a:p>
            <a:endParaRPr lang="en-US"/>
          </a:p>
        </p:txBody>
      </p:sp>
      <p:sp>
        <p:nvSpPr>
          <p:cNvPr id="11" name="Text 7"/>
          <p:cNvSpPr/>
          <p:nvPr/>
        </p:nvSpPr>
        <p:spPr>
          <a:xfrm>
            <a:off x="10247828" y="2715339"/>
            <a:ext cx="137160" cy="238125"/>
          </a:xfrm>
          <a:prstGeom prst="rect">
            <a:avLst/>
          </a:prstGeom>
          <a:noFill/>
          <a:ln/>
        </p:spPr>
        <p:txBody>
          <a:bodyPr wrap="none" rtlCol="0" anchor="t"/>
          <a:lstStyle/>
          <a:p>
            <a:pPr marL="0" indent="0" algn="ctr">
              <a:lnSpc>
                <a:spcPts val="1875"/>
              </a:lnSpc>
              <a:buNone/>
            </a:pPr>
            <a:r>
              <a:rPr lang="en-US" sz="1875" b="1" dirty="0">
                <a:solidFill>
                  <a:srgbClr val="2A2742"/>
                </a:solidFill>
                <a:latin typeface="Outfit" pitchFamily="34" charset="0"/>
                <a:ea typeface="Outfit" pitchFamily="34" charset="-122"/>
                <a:cs typeface="Outfit" pitchFamily="34" charset="-120"/>
              </a:rPr>
              <a:t>2</a:t>
            </a:r>
            <a:endParaRPr lang="en-US" sz="1875" dirty="0"/>
          </a:p>
        </p:txBody>
      </p:sp>
      <p:sp>
        <p:nvSpPr>
          <p:cNvPr id="12" name="Text 8"/>
          <p:cNvSpPr/>
          <p:nvPr/>
        </p:nvSpPr>
        <p:spPr>
          <a:xfrm>
            <a:off x="10653713" y="2655808"/>
            <a:ext cx="1984653" cy="248007"/>
          </a:xfrm>
          <a:prstGeom prst="rect">
            <a:avLst/>
          </a:prstGeom>
          <a:noFill/>
          <a:ln/>
        </p:spPr>
        <p:txBody>
          <a:bodyPr wrap="none" rtlCol="0" anchor="t"/>
          <a:lstStyle/>
          <a:p>
            <a:pPr marL="0" indent="0">
              <a:lnSpc>
                <a:spcPts val="1953"/>
              </a:lnSpc>
              <a:buNone/>
            </a:pPr>
            <a:r>
              <a:rPr lang="en-US" sz="1563" b="1" dirty="0">
                <a:solidFill>
                  <a:srgbClr val="2A2742"/>
                </a:solidFill>
                <a:latin typeface="Outfit" pitchFamily="34" charset="0"/>
                <a:ea typeface="Outfit" pitchFamily="34" charset="-122"/>
                <a:cs typeface="Outfit" pitchFamily="34" charset="-120"/>
              </a:rPr>
              <a:t>Sender Address</a:t>
            </a:r>
            <a:endParaRPr lang="en-US" sz="1563" dirty="0"/>
          </a:p>
        </p:txBody>
      </p:sp>
      <p:sp>
        <p:nvSpPr>
          <p:cNvPr id="13" name="Text 9"/>
          <p:cNvSpPr/>
          <p:nvPr/>
        </p:nvSpPr>
        <p:spPr>
          <a:xfrm>
            <a:off x="10653713" y="2999065"/>
            <a:ext cx="3421142" cy="1524476"/>
          </a:xfrm>
          <a:prstGeom prst="rect">
            <a:avLst/>
          </a:prstGeom>
          <a:noFill/>
          <a:ln/>
        </p:spPr>
        <p:txBody>
          <a:bodyPr wrap="square" rtlCol="0" anchor="t"/>
          <a:lstStyle/>
          <a:p>
            <a:pPr marL="0" indent="0">
              <a:lnSpc>
                <a:spcPts val="2000"/>
              </a:lnSpc>
              <a:buNone/>
            </a:pPr>
            <a:r>
              <a:rPr lang="en-US" sz="1250" dirty="0">
                <a:solidFill>
                  <a:srgbClr val="2A2742"/>
                </a:solidFill>
                <a:latin typeface="Arimo" pitchFamily="34" charset="0"/>
                <a:ea typeface="Arimo" pitchFamily="34" charset="-122"/>
                <a:cs typeface="Arimo" pitchFamily="34" charset="-120"/>
              </a:rPr>
              <a:t>The sender address of a phishing email may appear legitimate at first glance, but it's crucial to examine it closely. Phishers often create spoofed addresses that closely resemble real email addresses. Look for subtle differences in spelling or domain names.</a:t>
            </a:r>
            <a:endParaRPr lang="en-US" sz="1250" dirty="0"/>
          </a:p>
        </p:txBody>
      </p:sp>
      <p:sp>
        <p:nvSpPr>
          <p:cNvPr id="14" name="Shape 10"/>
          <p:cNvSpPr/>
          <p:nvPr/>
        </p:nvSpPr>
        <p:spPr>
          <a:xfrm>
            <a:off x="6042065" y="4860846"/>
            <a:ext cx="357188" cy="357188"/>
          </a:xfrm>
          <a:prstGeom prst="roundRect">
            <a:avLst>
              <a:gd name="adj" fmla="val 18670"/>
            </a:avLst>
          </a:prstGeom>
          <a:solidFill>
            <a:srgbClr val="E9E6FA"/>
          </a:solidFill>
          <a:ln w="7620">
            <a:solidFill>
              <a:srgbClr val="BDB8DF"/>
            </a:solidFill>
            <a:prstDash val="solid"/>
          </a:ln>
        </p:spPr>
        <p:txBody>
          <a:bodyPr/>
          <a:lstStyle/>
          <a:p>
            <a:endParaRPr lang="en-US"/>
          </a:p>
        </p:txBody>
      </p:sp>
      <p:sp>
        <p:nvSpPr>
          <p:cNvPr id="15" name="Text 11"/>
          <p:cNvSpPr/>
          <p:nvPr/>
        </p:nvSpPr>
        <p:spPr>
          <a:xfrm>
            <a:off x="6152912" y="4920377"/>
            <a:ext cx="135493" cy="238125"/>
          </a:xfrm>
          <a:prstGeom prst="rect">
            <a:avLst/>
          </a:prstGeom>
          <a:noFill/>
          <a:ln/>
        </p:spPr>
        <p:txBody>
          <a:bodyPr wrap="none" rtlCol="0" anchor="t"/>
          <a:lstStyle/>
          <a:p>
            <a:pPr marL="0" indent="0" algn="ctr">
              <a:lnSpc>
                <a:spcPts val="1875"/>
              </a:lnSpc>
              <a:buNone/>
            </a:pPr>
            <a:r>
              <a:rPr lang="en-US" sz="1875" b="1" dirty="0">
                <a:solidFill>
                  <a:srgbClr val="2A2742"/>
                </a:solidFill>
                <a:latin typeface="Outfit" pitchFamily="34" charset="0"/>
                <a:ea typeface="Outfit" pitchFamily="34" charset="-122"/>
                <a:cs typeface="Outfit" pitchFamily="34" charset="-120"/>
              </a:rPr>
              <a:t>3</a:t>
            </a:r>
            <a:endParaRPr lang="en-US" sz="1875" dirty="0"/>
          </a:p>
        </p:txBody>
      </p:sp>
      <p:sp>
        <p:nvSpPr>
          <p:cNvPr id="16" name="Text 12"/>
          <p:cNvSpPr/>
          <p:nvPr/>
        </p:nvSpPr>
        <p:spPr>
          <a:xfrm>
            <a:off x="6557963" y="4860846"/>
            <a:ext cx="1984653" cy="248007"/>
          </a:xfrm>
          <a:prstGeom prst="rect">
            <a:avLst/>
          </a:prstGeom>
          <a:noFill/>
          <a:ln/>
        </p:spPr>
        <p:txBody>
          <a:bodyPr wrap="none" rtlCol="0" anchor="t"/>
          <a:lstStyle/>
          <a:p>
            <a:pPr marL="0" indent="0">
              <a:lnSpc>
                <a:spcPts val="1953"/>
              </a:lnSpc>
              <a:buNone/>
            </a:pPr>
            <a:r>
              <a:rPr lang="en-US" sz="1563" b="1" dirty="0">
                <a:solidFill>
                  <a:srgbClr val="2A2742"/>
                </a:solidFill>
                <a:latin typeface="Outfit" pitchFamily="34" charset="0"/>
                <a:ea typeface="Outfit" pitchFamily="34" charset="-122"/>
                <a:cs typeface="Outfit" pitchFamily="34" charset="-120"/>
              </a:rPr>
              <a:t>Email Body</a:t>
            </a:r>
            <a:endParaRPr lang="en-US" sz="1563" dirty="0"/>
          </a:p>
        </p:txBody>
      </p:sp>
      <p:sp>
        <p:nvSpPr>
          <p:cNvPr id="17" name="Text 13"/>
          <p:cNvSpPr/>
          <p:nvPr/>
        </p:nvSpPr>
        <p:spPr>
          <a:xfrm>
            <a:off x="6557963" y="5204103"/>
            <a:ext cx="3421142" cy="1778556"/>
          </a:xfrm>
          <a:prstGeom prst="rect">
            <a:avLst/>
          </a:prstGeom>
          <a:noFill/>
          <a:ln/>
        </p:spPr>
        <p:txBody>
          <a:bodyPr wrap="square" rtlCol="0" anchor="t"/>
          <a:lstStyle/>
          <a:p>
            <a:pPr marL="0" indent="0">
              <a:lnSpc>
                <a:spcPts val="2000"/>
              </a:lnSpc>
              <a:buNone/>
            </a:pPr>
            <a:r>
              <a:rPr lang="en-US" sz="1250" dirty="0">
                <a:solidFill>
                  <a:srgbClr val="2A2742"/>
                </a:solidFill>
                <a:latin typeface="Arimo" pitchFamily="34" charset="0"/>
                <a:ea typeface="Arimo" pitchFamily="34" charset="-122"/>
                <a:cs typeface="Arimo" pitchFamily="34" charset="-120"/>
              </a:rPr>
              <a:t>Phishing emails typically contain a compelling narrative designed to entice you to take a specific action. They may ask you to update your account information, confirm a transaction, or claim a prize. The text often includes a sense of urgency, using phrases like "immediate action required" or "limited time offer."</a:t>
            </a:r>
            <a:endParaRPr lang="en-US" sz="1250" dirty="0"/>
          </a:p>
        </p:txBody>
      </p:sp>
      <p:sp>
        <p:nvSpPr>
          <p:cNvPr id="18" name="Shape 14"/>
          <p:cNvSpPr/>
          <p:nvPr/>
        </p:nvSpPr>
        <p:spPr>
          <a:xfrm>
            <a:off x="10137815" y="4860846"/>
            <a:ext cx="357188" cy="357188"/>
          </a:xfrm>
          <a:prstGeom prst="roundRect">
            <a:avLst>
              <a:gd name="adj" fmla="val 18670"/>
            </a:avLst>
          </a:prstGeom>
          <a:solidFill>
            <a:srgbClr val="E9E6FA"/>
          </a:solidFill>
          <a:ln w="7620">
            <a:solidFill>
              <a:srgbClr val="BDB8DF"/>
            </a:solidFill>
            <a:prstDash val="solid"/>
          </a:ln>
        </p:spPr>
        <p:txBody>
          <a:bodyPr/>
          <a:lstStyle/>
          <a:p>
            <a:endParaRPr lang="en-US"/>
          </a:p>
        </p:txBody>
      </p:sp>
      <p:sp>
        <p:nvSpPr>
          <p:cNvPr id="19" name="Text 15"/>
          <p:cNvSpPr/>
          <p:nvPr/>
        </p:nvSpPr>
        <p:spPr>
          <a:xfrm>
            <a:off x="10243423" y="4920377"/>
            <a:ext cx="145971" cy="238125"/>
          </a:xfrm>
          <a:prstGeom prst="rect">
            <a:avLst/>
          </a:prstGeom>
          <a:noFill/>
          <a:ln/>
        </p:spPr>
        <p:txBody>
          <a:bodyPr wrap="none" rtlCol="0" anchor="t"/>
          <a:lstStyle/>
          <a:p>
            <a:pPr marL="0" indent="0" algn="ctr">
              <a:lnSpc>
                <a:spcPts val="1875"/>
              </a:lnSpc>
              <a:buNone/>
            </a:pPr>
            <a:r>
              <a:rPr lang="en-US" sz="1875" b="1" dirty="0">
                <a:solidFill>
                  <a:srgbClr val="2A2742"/>
                </a:solidFill>
                <a:latin typeface="Outfit" pitchFamily="34" charset="0"/>
                <a:ea typeface="Outfit" pitchFamily="34" charset="-122"/>
                <a:cs typeface="Outfit" pitchFamily="34" charset="-120"/>
              </a:rPr>
              <a:t>4</a:t>
            </a:r>
            <a:endParaRPr lang="en-US" sz="1875" dirty="0"/>
          </a:p>
        </p:txBody>
      </p:sp>
      <p:sp>
        <p:nvSpPr>
          <p:cNvPr id="20" name="Text 16"/>
          <p:cNvSpPr/>
          <p:nvPr/>
        </p:nvSpPr>
        <p:spPr>
          <a:xfrm>
            <a:off x="10653713" y="4860846"/>
            <a:ext cx="2110383" cy="248007"/>
          </a:xfrm>
          <a:prstGeom prst="rect">
            <a:avLst/>
          </a:prstGeom>
          <a:noFill/>
          <a:ln/>
        </p:spPr>
        <p:txBody>
          <a:bodyPr wrap="none" rtlCol="0" anchor="t"/>
          <a:lstStyle/>
          <a:p>
            <a:pPr marL="0" indent="0">
              <a:lnSpc>
                <a:spcPts val="1953"/>
              </a:lnSpc>
              <a:buNone/>
            </a:pPr>
            <a:r>
              <a:rPr lang="en-US" sz="1563" b="1" dirty="0">
                <a:solidFill>
                  <a:srgbClr val="2A2742"/>
                </a:solidFill>
                <a:latin typeface="Outfit" pitchFamily="34" charset="0"/>
                <a:ea typeface="Outfit" pitchFamily="34" charset="-122"/>
                <a:cs typeface="Outfit" pitchFamily="34" charset="-120"/>
              </a:rPr>
              <a:t>Links and Attachments</a:t>
            </a:r>
            <a:endParaRPr lang="en-US" sz="1563" dirty="0"/>
          </a:p>
        </p:txBody>
      </p:sp>
      <p:sp>
        <p:nvSpPr>
          <p:cNvPr id="21" name="Text 17"/>
          <p:cNvSpPr/>
          <p:nvPr/>
        </p:nvSpPr>
        <p:spPr>
          <a:xfrm>
            <a:off x="10653713" y="5204103"/>
            <a:ext cx="3421142" cy="1524476"/>
          </a:xfrm>
          <a:prstGeom prst="rect">
            <a:avLst/>
          </a:prstGeom>
          <a:noFill/>
          <a:ln/>
        </p:spPr>
        <p:txBody>
          <a:bodyPr wrap="square" rtlCol="0" anchor="t"/>
          <a:lstStyle/>
          <a:p>
            <a:pPr marL="0" indent="0">
              <a:lnSpc>
                <a:spcPts val="2000"/>
              </a:lnSpc>
              <a:buNone/>
            </a:pPr>
            <a:r>
              <a:rPr lang="en-US" sz="1250" dirty="0">
                <a:solidFill>
                  <a:srgbClr val="2A2742"/>
                </a:solidFill>
                <a:latin typeface="Arimo" pitchFamily="34" charset="0"/>
                <a:ea typeface="Arimo" pitchFamily="34" charset="-122"/>
                <a:cs typeface="Arimo" pitchFamily="34" charset="-120"/>
              </a:rPr>
              <a:t>The most dangerous elements of a phishing email are often its links and attachments. Phishers use these to redirect you to malicious websites or to deliver malware to your computer. Never click on a link or open an attachment from an unknown or suspicious sender.</a:t>
            </a:r>
            <a:endParaRPr lang="en-US" sz="12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txBody>
          <a:bodyPr/>
          <a:lstStyle/>
          <a:p>
            <a:endParaRPr lang="en-US"/>
          </a:p>
        </p:txBody>
      </p:sp>
      <p:sp>
        <p:nvSpPr>
          <p:cNvPr id="4" name="Text 1"/>
          <p:cNvSpPr/>
          <p:nvPr/>
        </p:nvSpPr>
        <p:spPr>
          <a:xfrm>
            <a:off x="793790" y="906899"/>
            <a:ext cx="10689788" cy="708779"/>
          </a:xfrm>
          <a:prstGeom prst="rect">
            <a:avLst/>
          </a:prstGeom>
          <a:noFill/>
          <a:ln/>
        </p:spPr>
        <p:txBody>
          <a:bodyPr wrap="none" rtlCol="0" anchor="t"/>
          <a:lstStyle/>
          <a:p>
            <a:pPr marL="0" indent="0">
              <a:lnSpc>
                <a:spcPts val="5581"/>
              </a:lnSpc>
              <a:buNone/>
            </a:pPr>
            <a:r>
              <a:rPr lang="en-US" sz="4465" b="1" dirty="0">
                <a:solidFill>
                  <a:srgbClr val="231971"/>
                </a:solidFill>
                <a:latin typeface="Outfit" pitchFamily="34" charset="0"/>
                <a:ea typeface="Outfit" pitchFamily="34" charset="-122"/>
                <a:cs typeface="Outfit" pitchFamily="34" charset="-120"/>
              </a:rPr>
              <a:t>Recognizing Phishing Websites and URLs</a:t>
            </a:r>
            <a:endParaRPr lang="en-US" sz="4465" dirty="0"/>
          </a:p>
        </p:txBody>
      </p:sp>
      <p:sp>
        <p:nvSpPr>
          <p:cNvPr id="5" name="Text 2"/>
          <p:cNvSpPr/>
          <p:nvPr/>
        </p:nvSpPr>
        <p:spPr>
          <a:xfrm>
            <a:off x="793790" y="2182654"/>
            <a:ext cx="2835235" cy="354330"/>
          </a:xfrm>
          <a:prstGeom prst="rect">
            <a:avLst/>
          </a:prstGeom>
          <a:noFill/>
          <a:ln/>
        </p:spPr>
        <p:txBody>
          <a:bodyPr wrap="none" rtlCol="0" anchor="t"/>
          <a:lstStyle/>
          <a:p>
            <a:pPr marL="0" indent="0">
              <a:lnSpc>
                <a:spcPts val="2791"/>
              </a:lnSpc>
              <a:buNone/>
            </a:pPr>
            <a:r>
              <a:rPr lang="en-US" sz="2233" b="1" dirty="0">
                <a:solidFill>
                  <a:srgbClr val="231971"/>
                </a:solidFill>
                <a:latin typeface="Outfit" pitchFamily="34" charset="0"/>
                <a:ea typeface="Outfit" pitchFamily="34" charset="-122"/>
                <a:cs typeface="Outfit" pitchFamily="34" charset="-120"/>
              </a:rPr>
              <a:t>Domain Name</a:t>
            </a:r>
            <a:endParaRPr lang="en-US" sz="2233" dirty="0"/>
          </a:p>
        </p:txBody>
      </p:sp>
      <p:sp>
        <p:nvSpPr>
          <p:cNvPr id="6" name="Text 3"/>
          <p:cNvSpPr/>
          <p:nvPr/>
        </p:nvSpPr>
        <p:spPr>
          <a:xfrm>
            <a:off x="793790" y="2763798"/>
            <a:ext cx="3978116" cy="3629025"/>
          </a:xfrm>
          <a:prstGeom prst="rect">
            <a:avLst/>
          </a:prstGeom>
          <a:noFill/>
          <a:ln/>
        </p:spPr>
        <p:txBody>
          <a:bodyPr wrap="square" rtlCol="0" anchor="t"/>
          <a:lstStyle/>
          <a:p>
            <a:pPr marL="0" indent="0">
              <a:lnSpc>
                <a:spcPts val="2858"/>
              </a:lnSpc>
              <a:buNone/>
            </a:pPr>
            <a:r>
              <a:rPr lang="en-US" sz="1786" dirty="0">
                <a:solidFill>
                  <a:srgbClr val="2A2742"/>
                </a:solidFill>
                <a:latin typeface="Arimo" pitchFamily="34" charset="0"/>
                <a:ea typeface="Arimo" pitchFamily="34" charset="-122"/>
                <a:cs typeface="Arimo" pitchFamily="34" charset="-120"/>
              </a:rPr>
              <a:t>Phishing websites often use domain names that closely resemble legitimate websites. Look for slight misspellings, extra characters, or domains that are not the expected domain for the organization. For example, a phishing website for a well-known bank might use a domain name like "bankofamerica.com1" instead of the legitimate "bankofamerica.com."</a:t>
            </a:r>
            <a:endParaRPr lang="en-US" sz="1786" dirty="0"/>
          </a:p>
        </p:txBody>
      </p:sp>
      <p:sp>
        <p:nvSpPr>
          <p:cNvPr id="7" name="Text 4"/>
          <p:cNvSpPr/>
          <p:nvPr/>
        </p:nvSpPr>
        <p:spPr>
          <a:xfrm>
            <a:off x="5332928" y="2182654"/>
            <a:ext cx="2835235" cy="354330"/>
          </a:xfrm>
          <a:prstGeom prst="rect">
            <a:avLst/>
          </a:prstGeom>
          <a:noFill/>
          <a:ln/>
        </p:spPr>
        <p:txBody>
          <a:bodyPr wrap="none" rtlCol="0" anchor="t"/>
          <a:lstStyle/>
          <a:p>
            <a:pPr marL="0" indent="0">
              <a:lnSpc>
                <a:spcPts val="2791"/>
              </a:lnSpc>
              <a:buNone/>
            </a:pPr>
            <a:r>
              <a:rPr lang="en-US" sz="2233" b="1" dirty="0">
                <a:solidFill>
                  <a:srgbClr val="231971"/>
                </a:solidFill>
                <a:latin typeface="Outfit" pitchFamily="34" charset="0"/>
                <a:ea typeface="Outfit" pitchFamily="34" charset="-122"/>
                <a:cs typeface="Outfit" pitchFamily="34" charset="-120"/>
              </a:rPr>
              <a:t>Website Layout</a:t>
            </a:r>
            <a:endParaRPr lang="en-US" sz="2233" dirty="0"/>
          </a:p>
        </p:txBody>
      </p:sp>
      <p:sp>
        <p:nvSpPr>
          <p:cNvPr id="8" name="Text 5"/>
          <p:cNvSpPr/>
          <p:nvPr/>
        </p:nvSpPr>
        <p:spPr>
          <a:xfrm>
            <a:off x="5332928" y="2763798"/>
            <a:ext cx="3978116" cy="3266123"/>
          </a:xfrm>
          <a:prstGeom prst="rect">
            <a:avLst/>
          </a:prstGeom>
          <a:noFill/>
          <a:ln/>
        </p:spPr>
        <p:txBody>
          <a:bodyPr wrap="square" rtlCol="0" anchor="t"/>
          <a:lstStyle/>
          <a:p>
            <a:pPr marL="0" indent="0">
              <a:lnSpc>
                <a:spcPts val="2858"/>
              </a:lnSpc>
              <a:buNone/>
            </a:pPr>
            <a:r>
              <a:rPr lang="en-US" sz="1786" dirty="0">
                <a:solidFill>
                  <a:srgbClr val="2A2742"/>
                </a:solidFill>
                <a:latin typeface="Arimo" pitchFamily="34" charset="0"/>
                <a:ea typeface="Arimo" pitchFamily="34" charset="-122"/>
                <a:cs typeface="Arimo" pitchFamily="34" charset="-120"/>
              </a:rPr>
              <a:t>While some phishing websites may be sophisticated, many have a less polished and unprofessional look compared to legitimate websites. Look for inconsistencies in design, graphics, or the overall appearance of the site. A phishing website might have misaligned text, blurry images, or an overall lack of attention to detail.</a:t>
            </a:r>
            <a:endParaRPr lang="en-US" sz="1786" dirty="0"/>
          </a:p>
        </p:txBody>
      </p:sp>
      <p:sp>
        <p:nvSpPr>
          <p:cNvPr id="9" name="Text 6"/>
          <p:cNvSpPr/>
          <p:nvPr/>
        </p:nvSpPr>
        <p:spPr>
          <a:xfrm>
            <a:off x="9872067" y="2182654"/>
            <a:ext cx="2835235" cy="354330"/>
          </a:xfrm>
          <a:prstGeom prst="rect">
            <a:avLst/>
          </a:prstGeom>
          <a:noFill/>
          <a:ln/>
        </p:spPr>
        <p:txBody>
          <a:bodyPr wrap="none" rtlCol="0" anchor="t"/>
          <a:lstStyle/>
          <a:p>
            <a:pPr marL="0" indent="0">
              <a:lnSpc>
                <a:spcPts val="2791"/>
              </a:lnSpc>
              <a:buNone/>
            </a:pPr>
            <a:r>
              <a:rPr lang="en-US" sz="2233" b="1" dirty="0">
                <a:solidFill>
                  <a:srgbClr val="231971"/>
                </a:solidFill>
                <a:latin typeface="Outfit" pitchFamily="34" charset="0"/>
                <a:ea typeface="Outfit" pitchFamily="34" charset="-122"/>
                <a:cs typeface="Outfit" pitchFamily="34" charset="-120"/>
              </a:rPr>
              <a:t>Security Certificates</a:t>
            </a:r>
            <a:endParaRPr lang="en-US" sz="2233" dirty="0"/>
          </a:p>
        </p:txBody>
      </p:sp>
      <p:sp>
        <p:nvSpPr>
          <p:cNvPr id="10" name="Text 7"/>
          <p:cNvSpPr/>
          <p:nvPr/>
        </p:nvSpPr>
        <p:spPr>
          <a:xfrm>
            <a:off x="9872067" y="2763798"/>
            <a:ext cx="3978116" cy="4354830"/>
          </a:xfrm>
          <a:prstGeom prst="rect">
            <a:avLst/>
          </a:prstGeom>
          <a:noFill/>
          <a:ln/>
        </p:spPr>
        <p:txBody>
          <a:bodyPr wrap="square" rtlCol="0" anchor="t"/>
          <a:lstStyle/>
          <a:p>
            <a:pPr marL="0" indent="0">
              <a:lnSpc>
                <a:spcPts val="2858"/>
              </a:lnSpc>
              <a:buNone/>
            </a:pPr>
            <a:r>
              <a:rPr lang="en-US" sz="1786" dirty="0">
                <a:solidFill>
                  <a:srgbClr val="2A2742"/>
                </a:solidFill>
                <a:latin typeface="Arimo" pitchFamily="34" charset="0"/>
                <a:ea typeface="Arimo" pitchFamily="34" charset="-122"/>
                <a:cs typeface="Arimo" pitchFamily="34" charset="-120"/>
              </a:rPr>
              <a:t>Legitimate websites use security certificates to encrypt the data transmitted between your browser and the website, ensuring that your information is protected. When you visit a secure website, a padlock icon will appear in your browser's address bar. If you see a padlock icon with a warning message, or if the website does not have a security certificate at all, it's a strong indicator that you might be on a phishing website.</a:t>
            </a:r>
            <a:endParaRPr lang="en-US" sz="1786"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555665" y="1213842"/>
            <a:ext cx="6883956" cy="496133"/>
          </a:xfrm>
          <a:prstGeom prst="rect">
            <a:avLst/>
          </a:prstGeom>
          <a:noFill/>
          <a:ln/>
        </p:spPr>
        <p:txBody>
          <a:bodyPr wrap="none" rtlCol="0" anchor="t"/>
          <a:lstStyle/>
          <a:p>
            <a:pPr marL="0" indent="0">
              <a:lnSpc>
                <a:spcPts val="3907"/>
              </a:lnSpc>
              <a:buNone/>
            </a:pPr>
            <a:r>
              <a:rPr lang="en-US" sz="3126" b="1" dirty="0">
                <a:solidFill>
                  <a:srgbClr val="231971"/>
                </a:solidFill>
                <a:latin typeface="Outfit" pitchFamily="34" charset="0"/>
                <a:ea typeface="Outfit" pitchFamily="34" charset="-122"/>
                <a:cs typeface="Outfit" pitchFamily="34" charset="-120"/>
              </a:rPr>
              <a:t>Social Engineering Tactics in Phishing</a:t>
            </a:r>
            <a:endParaRPr lang="en-US" sz="3126" dirty="0"/>
          </a:p>
        </p:txBody>
      </p:sp>
      <p:sp>
        <p:nvSpPr>
          <p:cNvPr id="6" name="Shape 2"/>
          <p:cNvSpPr/>
          <p:nvPr/>
        </p:nvSpPr>
        <p:spPr>
          <a:xfrm>
            <a:off x="555665" y="1948101"/>
            <a:ext cx="3937040" cy="2454473"/>
          </a:xfrm>
          <a:prstGeom prst="roundRect">
            <a:avLst>
              <a:gd name="adj" fmla="val 2717"/>
            </a:avLst>
          </a:prstGeom>
          <a:solidFill>
            <a:srgbClr val="E9E6FA"/>
          </a:solidFill>
          <a:ln w="7620">
            <a:solidFill>
              <a:srgbClr val="BDB8DF"/>
            </a:solidFill>
            <a:prstDash val="solid"/>
          </a:ln>
        </p:spPr>
        <p:txBody>
          <a:bodyPr/>
          <a:lstStyle/>
          <a:p>
            <a:endParaRPr lang="en-US"/>
          </a:p>
        </p:txBody>
      </p:sp>
      <p:sp>
        <p:nvSpPr>
          <p:cNvPr id="7" name="Text 3"/>
          <p:cNvSpPr/>
          <p:nvPr/>
        </p:nvSpPr>
        <p:spPr>
          <a:xfrm>
            <a:off x="721995" y="2114431"/>
            <a:ext cx="1984653" cy="248007"/>
          </a:xfrm>
          <a:prstGeom prst="rect">
            <a:avLst/>
          </a:prstGeom>
          <a:noFill/>
          <a:ln/>
        </p:spPr>
        <p:txBody>
          <a:bodyPr wrap="none" rtlCol="0" anchor="t"/>
          <a:lstStyle/>
          <a:p>
            <a:pPr marL="0" indent="0">
              <a:lnSpc>
                <a:spcPts val="1953"/>
              </a:lnSpc>
              <a:buNone/>
            </a:pPr>
            <a:r>
              <a:rPr lang="en-US" sz="1563" b="1" dirty="0">
                <a:solidFill>
                  <a:srgbClr val="2A2742"/>
                </a:solidFill>
                <a:latin typeface="Outfit" pitchFamily="34" charset="0"/>
                <a:ea typeface="Outfit" pitchFamily="34" charset="-122"/>
                <a:cs typeface="Outfit" pitchFamily="34" charset="-120"/>
              </a:rPr>
              <a:t>Scarcity and Urgency</a:t>
            </a:r>
            <a:endParaRPr lang="en-US" sz="1563" dirty="0"/>
          </a:p>
        </p:txBody>
      </p:sp>
      <p:sp>
        <p:nvSpPr>
          <p:cNvPr id="8" name="Text 4"/>
          <p:cNvSpPr/>
          <p:nvPr/>
        </p:nvSpPr>
        <p:spPr>
          <a:xfrm>
            <a:off x="721995" y="2457688"/>
            <a:ext cx="3604379" cy="1524476"/>
          </a:xfrm>
          <a:prstGeom prst="rect">
            <a:avLst/>
          </a:prstGeom>
          <a:noFill/>
          <a:ln/>
        </p:spPr>
        <p:txBody>
          <a:bodyPr wrap="square" rtlCol="0" anchor="t"/>
          <a:lstStyle/>
          <a:p>
            <a:pPr marL="0" indent="0">
              <a:lnSpc>
                <a:spcPts val="2000"/>
              </a:lnSpc>
              <a:buNone/>
            </a:pPr>
            <a:r>
              <a:rPr lang="en-US" sz="1250" dirty="0">
                <a:solidFill>
                  <a:srgbClr val="2A2742"/>
                </a:solidFill>
                <a:latin typeface="Arimo" pitchFamily="34" charset="0"/>
                <a:ea typeface="Arimo" pitchFamily="34" charset="-122"/>
                <a:cs typeface="Arimo" pitchFamily="34" charset="-120"/>
              </a:rPr>
              <a:t>Phishers often create a sense of urgency and scarcity by claiming that a limited-time offer or a special promotion is available only for a short period. They might use phrases like "act now" or "limited availability" to pressure you into making a decision without fully considering the risks.</a:t>
            </a:r>
            <a:endParaRPr lang="en-US" sz="1250" dirty="0"/>
          </a:p>
        </p:txBody>
      </p:sp>
      <p:sp>
        <p:nvSpPr>
          <p:cNvPr id="9" name="Shape 5"/>
          <p:cNvSpPr/>
          <p:nvPr/>
        </p:nvSpPr>
        <p:spPr>
          <a:xfrm>
            <a:off x="4651415" y="1948101"/>
            <a:ext cx="3937040" cy="2454473"/>
          </a:xfrm>
          <a:prstGeom prst="roundRect">
            <a:avLst>
              <a:gd name="adj" fmla="val 2717"/>
            </a:avLst>
          </a:prstGeom>
          <a:solidFill>
            <a:srgbClr val="E9E6FA"/>
          </a:solidFill>
          <a:ln w="7620">
            <a:solidFill>
              <a:srgbClr val="BDB8DF"/>
            </a:solidFill>
            <a:prstDash val="solid"/>
          </a:ln>
        </p:spPr>
        <p:txBody>
          <a:bodyPr/>
          <a:lstStyle/>
          <a:p>
            <a:endParaRPr lang="en-US"/>
          </a:p>
        </p:txBody>
      </p:sp>
      <p:sp>
        <p:nvSpPr>
          <p:cNvPr id="10" name="Text 6"/>
          <p:cNvSpPr/>
          <p:nvPr/>
        </p:nvSpPr>
        <p:spPr>
          <a:xfrm>
            <a:off x="4817745" y="2114431"/>
            <a:ext cx="1984653" cy="248007"/>
          </a:xfrm>
          <a:prstGeom prst="rect">
            <a:avLst/>
          </a:prstGeom>
          <a:noFill/>
          <a:ln/>
        </p:spPr>
        <p:txBody>
          <a:bodyPr wrap="none" rtlCol="0" anchor="t"/>
          <a:lstStyle/>
          <a:p>
            <a:pPr marL="0" indent="0">
              <a:lnSpc>
                <a:spcPts val="1953"/>
              </a:lnSpc>
              <a:buNone/>
            </a:pPr>
            <a:r>
              <a:rPr lang="en-US" sz="1563" b="1" dirty="0">
                <a:solidFill>
                  <a:srgbClr val="2A2742"/>
                </a:solidFill>
                <a:latin typeface="Outfit" pitchFamily="34" charset="0"/>
                <a:ea typeface="Outfit" pitchFamily="34" charset="-122"/>
                <a:cs typeface="Outfit" pitchFamily="34" charset="-120"/>
              </a:rPr>
              <a:t>Authority and Trust</a:t>
            </a:r>
            <a:endParaRPr lang="en-US" sz="1563" dirty="0"/>
          </a:p>
        </p:txBody>
      </p:sp>
      <p:sp>
        <p:nvSpPr>
          <p:cNvPr id="11" name="Text 7"/>
          <p:cNvSpPr/>
          <p:nvPr/>
        </p:nvSpPr>
        <p:spPr>
          <a:xfrm>
            <a:off x="4817745" y="2457688"/>
            <a:ext cx="3604379" cy="1778556"/>
          </a:xfrm>
          <a:prstGeom prst="rect">
            <a:avLst/>
          </a:prstGeom>
          <a:noFill/>
          <a:ln/>
        </p:spPr>
        <p:txBody>
          <a:bodyPr wrap="square" rtlCol="0" anchor="t"/>
          <a:lstStyle/>
          <a:p>
            <a:pPr marL="0" indent="0">
              <a:lnSpc>
                <a:spcPts val="2000"/>
              </a:lnSpc>
              <a:buNone/>
            </a:pPr>
            <a:r>
              <a:rPr lang="en-US" sz="1200" dirty="0">
                <a:solidFill>
                  <a:srgbClr val="2A2742"/>
                </a:solidFill>
                <a:latin typeface="Arimo" pitchFamily="34" charset="0"/>
                <a:ea typeface="Arimo" pitchFamily="34" charset="-122"/>
                <a:cs typeface="Arimo" pitchFamily="34" charset="-120"/>
              </a:rPr>
              <a:t>Phishers often try to build trust by impersonating legitimate organizations or individuals. They might use official logos, professional-looking emails, or even create fake websites that mimic real ones. They might also use fear tactics by claiming that your account has been compromised or that you are at risk of identity theft.</a:t>
            </a:r>
            <a:endParaRPr lang="en-US" sz="1200" dirty="0"/>
          </a:p>
        </p:txBody>
      </p:sp>
      <p:sp>
        <p:nvSpPr>
          <p:cNvPr id="12" name="Shape 8"/>
          <p:cNvSpPr/>
          <p:nvPr/>
        </p:nvSpPr>
        <p:spPr>
          <a:xfrm>
            <a:off x="555665" y="4561284"/>
            <a:ext cx="3937040" cy="2454473"/>
          </a:xfrm>
          <a:prstGeom prst="roundRect">
            <a:avLst>
              <a:gd name="adj" fmla="val 2717"/>
            </a:avLst>
          </a:prstGeom>
          <a:solidFill>
            <a:srgbClr val="E9E6FA"/>
          </a:solidFill>
          <a:ln w="7620">
            <a:solidFill>
              <a:srgbClr val="BDB8DF"/>
            </a:solidFill>
            <a:prstDash val="solid"/>
          </a:ln>
        </p:spPr>
        <p:txBody>
          <a:bodyPr/>
          <a:lstStyle/>
          <a:p>
            <a:endParaRPr lang="en-US"/>
          </a:p>
        </p:txBody>
      </p:sp>
      <p:sp>
        <p:nvSpPr>
          <p:cNvPr id="13" name="Text 9"/>
          <p:cNvSpPr/>
          <p:nvPr/>
        </p:nvSpPr>
        <p:spPr>
          <a:xfrm>
            <a:off x="721995" y="4727615"/>
            <a:ext cx="2000250" cy="248007"/>
          </a:xfrm>
          <a:prstGeom prst="rect">
            <a:avLst/>
          </a:prstGeom>
          <a:noFill/>
          <a:ln/>
        </p:spPr>
        <p:txBody>
          <a:bodyPr wrap="none" rtlCol="0" anchor="t"/>
          <a:lstStyle/>
          <a:p>
            <a:pPr marL="0" indent="0">
              <a:lnSpc>
                <a:spcPts val="1953"/>
              </a:lnSpc>
              <a:buNone/>
            </a:pPr>
            <a:r>
              <a:rPr lang="en-US" sz="1563" b="1" dirty="0">
                <a:solidFill>
                  <a:srgbClr val="2A2742"/>
                </a:solidFill>
                <a:latin typeface="Outfit" pitchFamily="34" charset="0"/>
                <a:ea typeface="Outfit" pitchFamily="34" charset="-122"/>
                <a:cs typeface="Outfit" pitchFamily="34" charset="-120"/>
              </a:rPr>
              <a:t>Curiosity and Intrigue</a:t>
            </a:r>
            <a:endParaRPr lang="en-US" sz="1563" dirty="0"/>
          </a:p>
        </p:txBody>
      </p:sp>
      <p:sp>
        <p:nvSpPr>
          <p:cNvPr id="14" name="Text 10"/>
          <p:cNvSpPr/>
          <p:nvPr/>
        </p:nvSpPr>
        <p:spPr>
          <a:xfrm>
            <a:off x="721995" y="5070872"/>
            <a:ext cx="3604379" cy="1524476"/>
          </a:xfrm>
          <a:prstGeom prst="rect">
            <a:avLst/>
          </a:prstGeom>
          <a:noFill/>
          <a:ln/>
        </p:spPr>
        <p:txBody>
          <a:bodyPr wrap="square" rtlCol="0" anchor="t"/>
          <a:lstStyle/>
          <a:p>
            <a:pPr marL="0" indent="0">
              <a:lnSpc>
                <a:spcPts val="2000"/>
              </a:lnSpc>
              <a:buNone/>
            </a:pPr>
            <a:r>
              <a:rPr lang="en-US" sz="1250" dirty="0">
                <a:solidFill>
                  <a:srgbClr val="2A2742"/>
                </a:solidFill>
                <a:latin typeface="Arimo" pitchFamily="34" charset="0"/>
                <a:ea typeface="Arimo" pitchFamily="34" charset="-122"/>
                <a:cs typeface="Arimo" pitchFamily="34" charset="-120"/>
              </a:rPr>
              <a:t>Some phishing emails exploit people's curiosity by offering enticing offers, such as free gifts, discounts, or exclusive content. They might use catchy subject lines or intriguing images to pique your interest and make you more likely to click on the link or open the attachment.</a:t>
            </a:r>
            <a:endParaRPr lang="en-US" sz="1250" dirty="0"/>
          </a:p>
        </p:txBody>
      </p:sp>
      <p:sp>
        <p:nvSpPr>
          <p:cNvPr id="15" name="Shape 11"/>
          <p:cNvSpPr/>
          <p:nvPr/>
        </p:nvSpPr>
        <p:spPr>
          <a:xfrm>
            <a:off x="4651415" y="4561284"/>
            <a:ext cx="3937040" cy="2454473"/>
          </a:xfrm>
          <a:prstGeom prst="roundRect">
            <a:avLst>
              <a:gd name="adj" fmla="val 2717"/>
            </a:avLst>
          </a:prstGeom>
          <a:solidFill>
            <a:srgbClr val="E9E6FA"/>
          </a:solidFill>
          <a:ln w="7620">
            <a:solidFill>
              <a:srgbClr val="BDB8DF"/>
            </a:solidFill>
            <a:prstDash val="solid"/>
          </a:ln>
        </p:spPr>
        <p:txBody>
          <a:bodyPr/>
          <a:lstStyle/>
          <a:p>
            <a:endParaRPr lang="en-US"/>
          </a:p>
        </p:txBody>
      </p:sp>
      <p:sp>
        <p:nvSpPr>
          <p:cNvPr id="16" name="Text 12"/>
          <p:cNvSpPr/>
          <p:nvPr/>
        </p:nvSpPr>
        <p:spPr>
          <a:xfrm>
            <a:off x="4817745" y="4727615"/>
            <a:ext cx="2781419" cy="248007"/>
          </a:xfrm>
          <a:prstGeom prst="rect">
            <a:avLst/>
          </a:prstGeom>
          <a:noFill/>
          <a:ln/>
        </p:spPr>
        <p:txBody>
          <a:bodyPr wrap="none" rtlCol="0" anchor="t"/>
          <a:lstStyle/>
          <a:p>
            <a:pPr marL="0" indent="0">
              <a:lnSpc>
                <a:spcPts val="1953"/>
              </a:lnSpc>
              <a:buNone/>
            </a:pPr>
            <a:r>
              <a:rPr lang="en-US" sz="1563" b="1" dirty="0">
                <a:solidFill>
                  <a:srgbClr val="2A2742"/>
                </a:solidFill>
                <a:latin typeface="Outfit" pitchFamily="34" charset="0"/>
                <a:ea typeface="Outfit" pitchFamily="34" charset="-122"/>
                <a:cs typeface="Outfit" pitchFamily="34" charset="-120"/>
              </a:rPr>
              <a:t>Personalization and Targeting</a:t>
            </a:r>
            <a:endParaRPr lang="en-US" sz="1563" dirty="0"/>
          </a:p>
        </p:txBody>
      </p:sp>
      <p:sp>
        <p:nvSpPr>
          <p:cNvPr id="17" name="Text 13"/>
          <p:cNvSpPr/>
          <p:nvPr/>
        </p:nvSpPr>
        <p:spPr>
          <a:xfrm>
            <a:off x="4817745" y="5070872"/>
            <a:ext cx="3604379" cy="1778556"/>
          </a:xfrm>
          <a:prstGeom prst="rect">
            <a:avLst/>
          </a:prstGeom>
          <a:noFill/>
          <a:ln/>
        </p:spPr>
        <p:txBody>
          <a:bodyPr wrap="square" rtlCol="0" anchor="t"/>
          <a:lstStyle/>
          <a:p>
            <a:pPr marL="0" indent="0">
              <a:lnSpc>
                <a:spcPts val="2000"/>
              </a:lnSpc>
              <a:buNone/>
            </a:pPr>
            <a:r>
              <a:rPr lang="en-US" sz="1200" dirty="0">
                <a:solidFill>
                  <a:srgbClr val="2A2742"/>
                </a:solidFill>
                <a:latin typeface="Arimo" pitchFamily="34" charset="0"/>
                <a:ea typeface="Arimo" pitchFamily="34" charset="-122"/>
                <a:cs typeface="Arimo" pitchFamily="34" charset="-120"/>
              </a:rPr>
              <a:t>Phishing attacks are becoming increasingly personalized and targeted. Phishers often collect information about their victims through social media or data breaches and use it to create more convincing and effective phishing emails. This information might include names, addresses, and even recent purchase history.</a:t>
            </a:r>
            <a:endParaRPr lang="en-US"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txBody>
          <a:bodyPr/>
          <a:lstStyle/>
          <a:p>
            <a:endParaRPr lang="en-US"/>
          </a:p>
        </p:txBody>
      </p:sp>
      <p:sp>
        <p:nvSpPr>
          <p:cNvPr id="4" name="Text 1"/>
          <p:cNvSpPr/>
          <p:nvPr/>
        </p:nvSpPr>
        <p:spPr>
          <a:xfrm>
            <a:off x="1947743" y="834390"/>
            <a:ext cx="7656790" cy="507325"/>
          </a:xfrm>
          <a:prstGeom prst="rect">
            <a:avLst/>
          </a:prstGeom>
          <a:noFill/>
          <a:ln/>
        </p:spPr>
        <p:txBody>
          <a:bodyPr wrap="none" rtlCol="0" anchor="t"/>
          <a:lstStyle/>
          <a:p>
            <a:pPr marL="0" indent="0">
              <a:lnSpc>
                <a:spcPts val="3995"/>
              </a:lnSpc>
              <a:buNone/>
            </a:pPr>
            <a:r>
              <a:rPr lang="en-US" sz="3196" b="1" dirty="0">
                <a:solidFill>
                  <a:srgbClr val="231971"/>
                </a:solidFill>
                <a:latin typeface="Outfit" pitchFamily="34" charset="0"/>
                <a:ea typeface="Outfit" pitchFamily="34" charset="-122"/>
                <a:cs typeface="Outfit" pitchFamily="34" charset="-120"/>
              </a:rPr>
              <a:t>Protecting Yourself from Phishing Scams</a:t>
            </a:r>
            <a:endParaRPr lang="en-US" sz="3196" dirty="0"/>
          </a:p>
        </p:txBody>
      </p:sp>
      <p:sp>
        <p:nvSpPr>
          <p:cNvPr id="5" name="Shape 2"/>
          <p:cNvSpPr/>
          <p:nvPr/>
        </p:nvSpPr>
        <p:spPr>
          <a:xfrm>
            <a:off x="7303651" y="1666399"/>
            <a:ext cx="22860" cy="5728692"/>
          </a:xfrm>
          <a:prstGeom prst="roundRect">
            <a:avLst>
              <a:gd name="adj" fmla="val 298266"/>
            </a:avLst>
          </a:prstGeom>
          <a:solidFill>
            <a:srgbClr val="BDB8DF"/>
          </a:solidFill>
          <a:ln/>
        </p:spPr>
        <p:txBody>
          <a:bodyPr/>
          <a:lstStyle/>
          <a:p>
            <a:endParaRPr lang="en-US"/>
          </a:p>
        </p:txBody>
      </p:sp>
      <p:sp>
        <p:nvSpPr>
          <p:cNvPr id="6" name="Shape 3"/>
          <p:cNvSpPr/>
          <p:nvPr/>
        </p:nvSpPr>
        <p:spPr>
          <a:xfrm>
            <a:off x="6587192" y="2020014"/>
            <a:ext cx="568166" cy="22860"/>
          </a:xfrm>
          <a:prstGeom prst="roundRect">
            <a:avLst>
              <a:gd name="adj" fmla="val 298266"/>
            </a:avLst>
          </a:prstGeom>
          <a:solidFill>
            <a:srgbClr val="BDB8DF"/>
          </a:solidFill>
          <a:ln/>
        </p:spPr>
        <p:txBody>
          <a:bodyPr/>
          <a:lstStyle/>
          <a:p>
            <a:endParaRPr lang="en-US"/>
          </a:p>
        </p:txBody>
      </p:sp>
      <p:sp>
        <p:nvSpPr>
          <p:cNvPr id="7" name="Shape 4"/>
          <p:cNvSpPr/>
          <p:nvPr/>
        </p:nvSpPr>
        <p:spPr>
          <a:xfrm>
            <a:off x="7132499" y="1848922"/>
            <a:ext cx="365165" cy="365165"/>
          </a:xfrm>
          <a:prstGeom prst="roundRect">
            <a:avLst>
              <a:gd name="adj" fmla="val 18672"/>
            </a:avLst>
          </a:prstGeom>
          <a:solidFill>
            <a:srgbClr val="E9E6FA"/>
          </a:solidFill>
          <a:ln w="7620">
            <a:solidFill>
              <a:srgbClr val="BDB8DF"/>
            </a:solidFill>
            <a:prstDash val="solid"/>
          </a:ln>
        </p:spPr>
        <p:txBody>
          <a:bodyPr/>
          <a:lstStyle/>
          <a:p>
            <a:endParaRPr lang="en-US"/>
          </a:p>
        </p:txBody>
      </p:sp>
      <p:sp>
        <p:nvSpPr>
          <p:cNvPr id="8" name="Text 5"/>
          <p:cNvSpPr/>
          <p:nvPr/>
        </p:nvSpPr>
        <p:spPr>
          <a:xfrm>
            <a:off x="7267515" y="1909763"/>
            <a:ext cx="95012" cy="243483"/>
          </a:xfrm>
          <a:prstGeom prst="rect">
            <a:avLst/>
          </a:prstGeom>
          <a:noFill/>
          <a:ln/>
        </p:spPr>
        <p:txBody>
          <a:bodyPr wrap="none" rtlCol="0" anchor="t"/>
          <a:lstStyle/>
          <a:p>
            <a:pPr marL="0" indent="0" algn="ctr">
              <a:lnSpc>
                <a:spcPts val="1917"/>
              </a:lnSpc>
              <a:buNone/>
            </a:pPr>
            <a:r>
              <a:rPr lang="en-US" sz="1917" b="1" dirty="0">
                <a:solidFill>
                  <a:srgbClr val="2A2742"/>
                </a:solidFill>
                <a:latin typeface="Outfit" pitchFamily="34" charset="0"/>
                <a:ea typeface="Outfit" pitchFamily="34" charset="-122"/>
                <a:cs typeface="Outfit" pitchFamily="34" charset="-120"/>
              </a:rPr>
              <a:t>1</a:t>
            </a:r>
            <a:endParaRPr lang="en-US" sz="1917" dirty="0"/>
          </a:p>
        </p:txBody>
      </p:sp>
      <p:sp>
        <p:nvSpPr>
          <p:cNvPr id="9" name="Text 6"/>
          <p:cNvSpPr/>
          <p:nvPr/>
        </p:nvSpPr>
        <p:spPr>
          <a:xfrm>
            <a:off x="4393049" y="1828681"/>
            <a:ext cx="2029182" cy="253603"/>
          </a:xfrm>
          <a:prstGeom prst="rect">
            <a:avLst/>
          </a:prstGeom>
          <a:noFill/>
          <a:ln/>
        </p:spPr>
        <p:txBody>
          <a:bodyPr wrap="none" rtlCol="0" anchor="t"/>
          <a:lstStyle/>
          <a:p>
            <a:pPr marL="0" indent="0" algn="r">
              <a:lnSpc>
                <a:spcPts val="1997"/>
              </a:lnSpc>
              <a:buNone/>
            </a:pPr>
            <a:r>
              <a:rPr lang="en-US" sz="1598" b="1" dirty="0">
                <a:solidFill>
                  <a:srgbClr val="2A2742"/>
                </a:solidFill>
                <a:latin typeface="Outfit" pitchFamily="34" charset="0"/>
                <a:ea typeface="Outfit" pitchFamily="34" charset="-122"/>
                <a:cs typeface="Outfit" pitchFamily="34" charset="-120"/>
              </a:rPr>
              <a:t>Be Skeptical</a:t>
            </a:r>
            <a:endParaRPr lang="en-US" sz="1598" dirty="0"/>
          </a:p>
        </p:txBody>
      </p:sp>
      <p:sp>
        <p:nvSpPr>
          <p:cNvPr id="10" name="Text 7"/>
          <p:cNvSpPr/>
          <p:nvPr/>
        </p:nvSpPr>
        <p:spPr>
          <a:xfrm>
            <a:off x="1947743" y="2179677"/>
            <a:ext cx="4474488" cy="1039178"/>
          </a:xfrm>
          <a:prstGeom prst="rect">
            <a:avLst/>
          </a:prstGeom>
          <a:noFill/>
          <a:ln/>
        </p:spPr>
        <p:txBody>
          <a:bodyPr wrap="square" rtlCol="0" anchor="t"/>
          <a:lstStyle/>
          <a:p>
            <a:pPr marL="0" indent="0" algn="r">
              <a:lnSpc>
                <a:spcPts val="2045"/>
              </a:lnSpc>
              <a:buNone/>
            </a:pPr>
            <a:r>
              <a:rPr lang="en-US" sz="1278" dirty="0">
                <a:solidFill>
                  <a:srgbClr val="2A2742"/>
                </a:solidFill>
                <a:latin typeface="Arimo" pitchFamily="34" charset="0"/>
                <a:ea typeface="Arimo" pitchFamily="34" charset="-122"/>
                <a:cs typeface="Arimo" pitchFamily="34" charset="-120"/>
              </a:rPr>
              <a:t>Always be skeptical of emails or websites that ask for personal or financial information, especially if they seem unexpected or urgent. Take your time to examine the email carefully and consider whether the request is legitimate.</a:t>
            </a:r>
            <a:endParaRPr lang="en-US" sz="1278" dirty="0"/>
          </a:p>
        </p:txBody>
      </p:sp>
      <p:sp>
        <p:nvSpPr>
          <p:cNvPr id="11" name="Shape 8"/>
          <p:cNvSpPr/>
          <p:nvPr/>
        </p:nvSpPr>
        <p:spPr>
          <a:xfrm>
            <a:off x="7474803" y="2831663"/>
            <a:ext cx="568166" cy="22860"/>
          </a:xfrm>
          <a:prstGeom prst="roundRect">
            <a:avLst>
              <a:gd name="adj" fmla="val 298266"/>
            </a:avLst>
          </a:prstGeom>
          <a:solidFill>
            <a:srgbClr val="BDB8DF"/>
          </a:solidFill>
          <a:ln/>
        </p:spPr>
        <p:txBody>
          <a:bodyPr/>
          <a:lstStyle/>
          <a:p>
            <a:endParaRPr lang="en-US"/>
          </a:p>
        </p:txBody>
      </p:sp>
      <p:sp>
        <p:nvSpPr>
          <p:cNvPr id="12" name="Shape 9"/>
          <p:cNvSpPr/>
          <p:nvPr/>
        </p:nvSpPr>
        <p:spPr>
          <a:xfrm>
            <a:off x="7132499" y="2660571"/>
            <a:ext cx="365165" cy="365165"/>
          </a:xfrm>
          <a:prstGeom prst="roundRect">
            <a:avLst>
              <a:gd name="adj" fmla="val 18672"/>
            </a:avLst>
          </a:prstGeom>
          <a:solidFill>
            <a:srgbClr val="E9E6FA"/>
          </a:solidFill>
          <a:ln w="7620">
            <a:solidFill>
              <a:srgbClr val="BDB8DF"/>
            </a:solidFill>
            <a:prstDash val="solid"/>
          </a:ln>
        </p:spPr>
        <p:txBody>
          <a:bodyPr/>
          <a:lstStyle/>
          <a:p>
            <a:endParaRPr lang="en-US"/>
          </a:p>
        </p:txBody>
      </p:sp>
      <p:sp>
        <p:nvSpPr>
          <p:cNvPr id="13" name="Text 10"/>
          <p:cNvSpPr/>
          <p:nvPr/>
        </p:nvSpPr>
        <p:spPr>
          <a:xfrm>
            <a:off x="7244894" y="2721412"/>
            <a:ext cx="140256" cy="243483"/>
          </a:xfrm>
          <a:prstGeom prst="rect">
            <a:avLst/>
          </a:prstGeom>
          <a:noFill/>
          <a:ln/>
        </p:spPr>
        <p:txBody>
          <a:bodyPr wrap="none" rtlCol="0" anchor="t"/>
          <a:lstStyle/>
          <a:p>
            <a:pPr marL="0" indent="0" algn="ctr">
              <a:lnSpc>
                <a:spcPts val="1917"/>
              </a:lnSpc>
              <a:buNone/>
            </a:pPr>
            <a:r>
              <a:rPr lang="en-US" sz="1917" b="1" dirty="0">
                <a:solidFill>
                  <a:srgbClr val="2A2742"/>
                </a:solidFill>
                <a:latin typeface="Outfit" pitchFamily="34" charset="0"/>
                <a:ea typeface="Outfit" pitchFamily="34" charset="-122"/>
                <a:cs typeface="Outfit" pitchFamily="34" charset="-120"/>
              </a:rPr>
              <a:t>2</a:t>
            </a:r>
            <a:endParaRPr lang="en-US" sz="1917" dirty="0"/>
          </a:p>
        </p:txBody>
      </p:sp>
      <p:sp>
        <p:nvSpPr>
          <p:cNvPr id="14" name="Text 11"/>
          <p:cNvSpPr/>
          <p:nvPr/>
        </p:nvSpPr>
        <p:spPr>
          <a:xfrm>
            <a:off x="8207931" y="2640330"/>
            <a:ext cx="2029182" cy="253603"/>
          </a:xfrm>
          <a:prstGeom prst="rect">
            <a:avLst/>
          </a:prstGeom>
          <a:noFill/>
          <a:ln/>
        </p:spPr>
        <p:txBody>
          <a:bodyPr wrap="none" rtlCol="0" anchor="t"/>
          <a:lstStyle/>
          <a:p>
            <a:pPr marL="0" indent="0" algn="l">
              <a:lnSpc>
                <a:spcPts val="1997"/>
              </a:lnSpc>
              <a:buNone/>
            </a:pPr>
            <a:r>
              <a:rPr lang="en-US" sz="1598" b="1" dirty="0">
                <a:solidFill>
                  <a:srgbClr val="2A2742"/>
                </a:solidFill>
                <a:latin typeface="Outfit" pitchFamily="34" charset="0"/>
                <a:ea typeface="Outfit" pitchFamily="34" charset="-122"/>
                <a:cs typeface="Outfit" pitchFamily="34" charset="-120"/>
              </a:rPr>
              <a:t>Verify the Sender</a:t>
            </a:r>
            <a:endParaRPr lang="en-US" sz="1598" dirty="0"/>
          </a:p>
        </p:txBody>
      </p:sp>
      <p:sp>
        <p:nvSpPr>
          <p:cNvPr id="15" name="Text 12"/>
          <p:cNvSpPr/>
          <p:nvPr/>
        </p:nvSpPr>
        <p:spPr>
          <a:xfrm>
            <a:off x="8207931" y="2991326"/>
            <a:ext cx="4474607" cy="1039178"/>
          </a:xfrm>
          <a:prstGeom prst="rect">
            <a:avLst/>
          </a:prstGeom>
          <a:noFill/>
          <a:ln/>
        </p:spPr>
        <p:txBody>
          <a:bodyPr wrap="square" rtlCol="0" anchor="t"/>
          <a:lstStyle/>
          <a:p>
            <a:pPr marL="0" indent="0" algn="l">
              <a:lnSpc>
                <a:spcPts val="2045"/>
              </a:lnSpc>
              <a:buNone/>
            </a:pPr>
            <a:r>
              <a:rPr lang="en-US" sz="1278" dirty="0">
                <a:solidFill>
                  <a:srgbClr val="2A2742"/>
                </a:solidFill>
                <a:latin typeface="Arimo" pitchFamily="34" charset="0"/>
                <a:ea typeface="Arimo" pitchFamily="34" charset="-122"/>
                <a:cs typeface="Arimo" pitchFamily="34" charset="-120"/>
              </a:rPr>
              <a:t>Hover over links before clicking to see the actual URL destination. If the URL appears suspicious, do not click it. Also, check the sender's email address for spelling errors, typos, or inconsistencies.</a:t>
            </a:r>
            <a:endParaRPr lang="en-US" sz="1278" dirty="0"/>
          </a:p>
        </p:txBody>
      </p:sp>
      <p:sp>
        <p:nvSpPr>
          <p:cNvPr id="16" name="Shape 13"/>
          <p:cNvSpPr/>
          <p:nvPr/>
        </p:nvSpPr>
        <p:spPr>
          <a:xfrm>
            <a:off x="6587192" y="3897035"/>
            <a:ext cx="568166" cy="22860"/>
          </a:xfrm>
          <a:prstGeom prst="roundRect">
            <a:avLst>
              <a:gd name="adj" fmla="val 298266"/>
            </a:avLst>
          </a:prstGeom>
          <a:solidFill>
            <a:srgbClr val="BDB8DF"/>
          </a:solidFill>
          <a:ln/>
        </p:spPr>
        <p:txBody>
          <a:bodyPr/>
          <a:lstStyle/>
          <a:p>
            <a:endParaRPr lang="en-US"/>
          </a:p>
        </p:txBody>
      </p:sp>
      <p:sp>
        <p:nvSpPr>
          <p:cNvPr id="17" name="Shape 14"/>
          <p:cNvSpPr/>
          <p:nvPr/>
        </p:nvSpPr>
        <p:spPr>
          <a:xfrm>
            <a:off x="7132499" y="3725942"/>
            <a:ext cx="365165" cy="365165"/>
          </a:xfrm>
          <a:prstGeom prst="roundRect">
            <a:avLst>
              <a:gd name="adj" fmla="val 18672"/>
            </a:avLst>
          </a:prstGeom>
          <a:solidFill>
            <a:srgbClr val="E9E6FA"/>
          </a:solidFill>
          <a:ln w="7620">
            <a:solidFill>
              <a:srgbClr val="BDB8DF"/>
            </a:solidFill>
            <a:prstDash val="solid"/>
          </a:ln>
        </p:spPr>
        <p:txBody>
          <a:bodyPr/>
          <a:lstStyle/>
          <a:p>
            <a:endParaRPr lang="en-US"/>
          </a:p>
        </p:txBody>
      </p:sp>
      <p:sp>
        <p:nvSpPr>
          <p:cNvPr id="18" name="Text 15"/>
          <p:cNvSpPr/>
          <p:nvPr/>
        </p:nvSpPr>
        <p:spPr>
          <a:xfrm>
            <a:off x="7245727" y="3786783"/>
            <a:ext cx="138589" cy="243483"/>
          </a:xfrm>
          <a:prstGeom prst="rect">
            <a:avLst/>
          </a:prstGeom>
          <a:noFill/>
          <a:ln/>
        </p:spPr>
        <p:txBody>
          <a:bodyPr wrap="none" rtlCol="0" anchor="t"/>
          <a:lstStyle/>
          <a:p>
            <a:pPr marL="0" indent="0" algn="ctr">
              <a:lnSpc>
                <a:spcPts val="1917"/>
              </a:lnSpc>
              <a:buNone/>
            </a:pPr>
            <a:r>
              <a:rPr lang="en-US" sz="1917" b="1" dirty="0">
                <a:solidFill>
                  <a:srgbClr val="2A2742"/>
                </a:solidFill>
                <a:latin typeface="Outfit" pitchFamily="34" charset="0"/>
                <a:ea typeface="Outfit" pitchFamily="34" charset="-122"/>
                <a:cs typeface="Outfit" pitchFamily="34" charset="-120"/>
              </a:rPr>
              <a:t>3</a:t>
            </a:r>
            <a:endParaRPr lang="en-US" sz="1917" dirty="0"/>
          </a:p>
        </p:txBody>
      </p:sp>
      <p:sp>
        <p:nvSpPr>
          <p:cNvPr id="19" name="Text 16"/>
          <p:cNvSpPr/>
          <p:nvPr/>
        </p:nvSpPr>
        <p:spPr>
          <a:xfrm>
            <a:off x="3836075" y="3705701"/>
            <a:ext cx="2586157" cy="253603"/>
          </a:xfrm>
          <a:prstGeom prst="rect">
            <a:avLst/>
          </a:prstGeom>
          <a:noFill/>
          <a:ln/>
        </p:spPr>
        <p:txBody>
          <a:bodyPr wrap="none" rtlCol="0" anchor="t"/>
          <a:lstStyle/>
          <a:p>
            <a:pPr marL="0" indent="0" algn="r">
              <a:lnSpc>
                <a:spcPts val="1997"/>
              </a:lnSpc>
              <a:buNone/>
            </a:pPr>
            <a:r>
              <a:rPr lang="en-US" sz="1598" b="1" dirty="0">
                <a:solidFill>
                  <a:srgbClr val="2A2742"/>
                </a:solidFill>
                <a:latin typeface="Outfit" pitchFamily="34" charset="0"/>
                <a:ea typeface="Outfit" pitchFamily="34" charset="-122"/>
                <a:cs typeface="Outfit" pitchFamily="34" charset="-120"/>
              </a:rPr>
              <a:t>Don't Click Suspicious Links</a:t>
            </a:r>
            <a:endParaRPr lang="en-US" sz="1598" dirty="0"/>
          </a:p>
        </p:txBody>
      </p:sp>
      <p:sp>
        <p:nvSpPr>
          <p:cNvPr id="20" name="Text 17"/>
          <p:cNvSpPr/>
          <p:nvPr/>
        </p:nvSpPr>
        <p:spPr>
          <a:xfrm>
            <a:off x="1947743" y="4056698"/>
            <a:ext cx="4474488" cy="1039178"/>
          </a:xfrm>
          <a:prstGeom prst="rect">
            <a:avLst/>
          </a:prstGeom>
          <a:noFill/>
          <a:ln/>
        </p:spPr>
        <p:txBody>
          <a:bodyPr wrap="square" rtlCol="0" anchor="t"/>
          <a:lstStyle/>
          <a:p>
            <a:pPr marL="0" indent="0" algn="r">
              <a:lnSpc>
                <a:spcPts val="2045"/>
              </a:lnSpc>
              <a:buNone/>
            </a:pPr>
            <a:r>
              <a:rPr lang="en-US" sz="1278" dirty="0">
                <a:solidFill>
                  <a:srgbClr val="2A2742"/>
                </a:solidFill>
                <a:latin typeface="Arimo" pitchFamily="34" charset="0"/>
                <a:ea typeface="Arimo" pitchFamily="34" charset="-122"/>
                <a:cs typeface="Arimo" pitchFamily="34" charset="-120"/>
              </a:rPr>
              <a:t>Never click on a link or open an attachment from an unknown or suspicious sender. If you are unsure about the source of an email or website, contact the organization directly using a known phone number or website.</a:t>
            </a:r>
            <a:endParaRPr lang="en-US" sz="1278" dirty="0"/>
          </a:p>
        </p:txBody>
      </p:sp>
      <p:sp>
        <p:nvSpPr>
          <p:cNvPr id="21" name="Shape 18"/>
          <p:cNvSpPr/>
          <p:nvPr/>
        </p:nvSpPr>
        <p:spPr>
          <a:xfrm>
            <a:off x="7474803" y="4835604"/>
            <a:ext cx="568166" cy="22860"/>
          </a:xfrm>
          <a:prstGeom prst="roundRect">
            <a:avLst>
              <a:gd name="adj" fmla="val 298266"/>
            </a:avLst>
          </a:prstGeom>
          <a:solidFill>
            <a:srgbClr val="BDB8DF"/>
          </a:solidFill>
          <a:ln/>
        </p:spPr>
        <p:txBody>
          <a:bodyPr/>
          <a:lstStyle/>
          <a:p>
            <a:endParaRPr lang="en-US"/>
          </a:p>
        </p:txBody>
      </p:sp>
      <p:sp>
        <p:nvSpPr>
          <p:cNvPr id="22" name="Shape 19"/>
          <p:cNvSpPr/>
          <p:nvPr/>
        </p:nvSpPr>
        <p:spPr>
          <a:xfrm>
            <a:off x="7132499" y="4664512"/>
            <a:ext cx="365165" cy="365165"/>
          </a:xfrm>
          <a:prstGeom prst="roundRect">
            <a:avLst>
              <a:gd name="adj" fmla="val 18672"/>
            </a:avLst>
          </a:prstGeom>
          <a:solidFill>
            <a:srgbClr val="E9E6FA"/>
          </a:solidFill>
          <a:ln w="7620">
            <a:solidFill>
              <a:srgbClr val="BDB8DF"/>
            </a:solidFill>
            <a:prstDash val="solid"/>
          </a:ln>
        </p:spPr>
        <p:txBody>
          <a:bodyPr/>
          <a:lstStyle/>
          <a:p>
            <a:endParaRPr lang="en-US"/>
          </a:p>
        </p:txBody>
      </p:sp>
      <p:sp>
        <p:nvSpPr>
          <p:cNvPr id="23" name="Text 20"/>
          <p:cNvSpPr/>
          <p:nvPr/>
        </p:nvSpPr>
        <p:spPr>
          <a:xfrm>
            <a:off x="7240488" y="4725353"/>
            <a:ext cx="149185" cy="243483"/>
          </a:xfrm>
          <a:prstGeom prst="rect">
            <a:avLst/>
          </a:prstGeom>
          <a:noFill/>
          <a:ln/>
        </p:spPr>
        <p:txBody>
          <a:bodyPr wrap="none" rtlCol="0" anchor="t"/>
          <a:lstStyle/>
          <a:p>
            <a:pPr marL="0" indent="0" algn="ctr">
              <a:lnSpc>
                <a:spcPts val="1917"/>
              </a:lnSpc>
              <a:buNone/>
            </a:pPr>
            <a:r>
              <a:rPr lang="en-US" sz="1917" b="1" dirty="0">
                <a:solidFill>
                  <a:srgbClr val="2A2742"/>
                </a:solidFill>
                <a:latin typeface="Outfit" pitchFamily="34" charset="0"/>
                <a:ea typeface="Outfit" pitchFamily="34" charset="-122"/>
                <a:cs typeface="Outfit" pitchFamily="34" charset="-120"/>
              </a:rPr>
              <a:t>4</a:t>
            </a:r>
            <a:endParaRPr lang="en-US" sz="1917" dirty="0"/>
          </a:p>
        </p:txBody>
      </p:sp>
      <p:sp>
        <p:nvSpPr>
          <p:cNvPr id="24" name="Text 21"/>
          <p:cNvSpPr/>
          <p:nvPr/>
        </p:nvSpPr>
        <p:spPr>
          <a:xfrm>
            <a:off x="8207931" y="4644271"/>
            <a:ext cx="2094190" cy="253603"/>
          </a:xfrm>
          <a:prstGeom prst="rect">
            <a:avLst/>
          </a:prstGeom>
          <a:noFill/>
          <a:ln/>
        </p:spPr>
        <p:txBody>
          <a:bodyPr wrap="none" rtlCol="0" anchor="t"/>
          <a:lstStyle/>
          <a:p>
            <a:pPr marL="0" indent="0" algn="l">
              <a:lnSpc>
                <a:spcPts val="1997"/>
              </a:lnSpc>
              <a:buNone/>
            </a:pPr>
            <a:r>
              <a:rPr lang="en-US" sz="1598" b="1" dirty="0">
                <a:solidFill>
                  <a:srgbClr val="2A2742"/>
                </a:solidFill>
                <a:latin typeface="Outfit" pitchFamily="34" charset="0"/>
                <a:ea typeface="Outfit" pitchFamily="34" charset="-122"/>
                <a:cs typeface="Outfit" pitchFamily="34" charset="-120"/>
              </a:rPr>
              <a:t>Use Strong Passwords</a:t>
            </a:r>
            <a:endParaRPr lang="en-US" sz="1598" dirty="0"/>
          </a:p>
        </p:txBody>
      </p:sp>
      <p:sp>
        <p:nvSpPr>
          <p:cNvPr id="25" name="Text 22"/>
          <p:cNvSpPr/>
          <p:nvPr/>
        </p:nvSpPr>
        <p:spPr>
          <a:xfrm>
            <a:off x="8207931" y="4995267"/>
            <a:ext cx="4474607" cy="1039178"/>
          </a:xfrm>
          <a:prstGeom prst="rect">
            <a:avLst/>
          </a:prstGeom>
          <a:noFill/>
          <a:ln/>
        </p:spPr>
        <p:txBody>
          <a:bodyPr wrap="square" rtlCol="0" anchor="t"/>
          <a:lstStyle/>
          <a:p>
            <a:pPr marL="0" indent="0" algn="l">
              <a:lnSpc>
                <a:spcPts val="2045"/>
              </a:lnSpc>
              <a:buNone/>
            </a:pPr>
            <a:r>
              <a:rPr lang="en-US" sz="1278" dirty="0">
                <a:solidFill>
                  <a:srgbClr val="2A2742"/>
                </a:solidFill>
                <a:latin typeface="Arimo" pitchFamily="34" charset="0"/>
                <a:ea typeface="Arimo" pitchFamily="34" charset="-122"/>
                <a:cs typeface="Arimo" pitchFamily="34" charset="-120"/>
              </a:rPr>
              <a:t>Create strong, unique passwords for each of your online accounts. Avoid using personal information in your passwords, and consider using a password manager to help you create and remember strong passwords.</a:t>
            </a:r>
            <a:endParaRPr lang="en-US" sz="1278" dirty="0"/>
          </a:p>
        </p:txBody>
      </p:sp>
      <p:sp>
        <p:nvSpPr>
          <p:cNvPr id="26" name="Shape 23"/>
          <p:cNvSpPr/>
          <p:nvPr/>
        </p:nvSpPr>
        <p:spPr>
          <a:xfrm>
            <a:off x="6587192" y="5774174"/>
            <a:ext cx="568166" cy="22860"/>
          </a:xfrm>
          <a:prstGeom prst="roundRect">
            <a:avLst>
              <a:gd name="adj" fmla="val 298266"/>
            </a:avLst>
          </a:prstGeom>
          <a:solidFill>
            <a:srgbClr val="BDB8DF"/>
          </a:solidFill>
          <a:ln/>
        </p:spPr>
        <p:txBody>
          <a:bodyPr/>
          <a:lstStyle/>
          <a:p>
            <a:endParaRPr lang="en-US"/>
          </a:p>
        </p:txBody>
      </p:sp>
      <p:sp>
        <p:nvSpPr>
          <p:cNvPr id="27" name="Shape 24"/>
          <p:cNvSpPr/>
          <p:nvPr/>
        </p:nvSpPr>
        <p:spPr>
          <a:xfrm>
            <a:off x="7132499" y="5603081"/>
            <a:ext cx="365165" cy="365165"/>
          </a:xfrm>
          <a:prstGeom prst="roundRect">
            <a:avLst>
              <a:gd name="adj" fmla="val 18672"/>
            </a:avLst>
          </a:prstGeom>
          <a:solidFill>
            <a:srgbClr val="E9E6FA"/>
          </a:solidFill>
          <a:ln w="7620">
            <a:solidFill>
              <a:srgbClr val="BDB8DF"/>
            </a:solidFill>
            <a:prstDash val="solid"/>
          </a:ln>
        </p:spPr>
        <p:txBody>
          <a:bodyPr/>
          <a:lstStyle/>
          <a:p>
            <a:endParaRPr lang="en-US"/>
          </a:p>
        </p:txBody>
      </p:sp>
      <p:sp>
        <p:nvSpPr>
          <p:cNvPr id="28" name="Text 25"/>
          <p:cNvSpPr/>
          <p:nvPr/>
        </p:nvSpPr>
        <p:spPr>
          <a:xfrm>
            <a:off x="7245965" y="5663922"/>
            <a:ext cx="138232" cy="243483"/>
          </a:xfrm>
          <a:prstGeom prst="rect">
            <a:avLst/>
          </a:prstGeom>
          <a:noFill/>
          <a:ln/>
        </p:spPr>
        <p:txBody>
          <a:bodyPr wrap="none" rtlCol="0" anchor="t"/>
          <a:lstStyle/>
          <a:p>
            <a:pPr marL="0" indent="0" algn="ctr">
              <a:lnSpc>
                <a:spcPts val="1917"/>
              </a:lnSpc>
              <a:buNone/>
            </a:pPr>
            <a:r>
              <a:rPr lang="en-US" sz="1917" b="1" dirty="0">
                <a:solidFill>
                  <a:srgbClr val="2A2742"/>
                </a:solidFill>
                <a:latin typeface="Outfit" pitchFamily="34" charset="0"/>
                <a:ea typeface="Outfit" pitchFamily="34" charset="-122"/>
                <a:cs typeface="Outfit" pitchFamily="34" charset="-120"/>
              </a:rPr>
              <a:t>5</a:t>
            </a:r>
            <a:endParaRPr lang="en-US" sz="1917" dirty="0"/>
          </a:p>
        </p:txBody>
      </p:sp>
      <p:sp>
        <p:nvSpPr>
          <p:cNvPr id="29" name="Text 26"/>
          <p:cNvSpPr/>
          <p:nvPr/>
        </p:nvSpPr>
        <p:spPr>
          <a:xfrm>
            <a:off x="3148251" y="5582841"/>
            <a:ext cx="3273981" cy="253603"/>
          </a:xfrm>
          <a:prstGeom prst="rect">
            <a:avLst/>
          </a:prstGeom>
          <a:noFill/>
          <a:ln/>
        </p:spPr>
        <p:txBody>
          <a:bodyPr wrap="none" rtlCol="0" anchor="t"/>
          <a:lstStyle/>
          <a:p>
            <a:pPr marL="0" indent="0" algn="r">
              <a:lnSpc>
                <a:spcPts val="1997"/>
              </a:lnSpc>
              <a:buNone/>
            </a:pPr>
            <a:r>
              <a:rPr lang="en-US" sz="1598" b="1" dirty="0">
                <a:solidFill>
                  <a:srgbClr val="2A2742"/>
                </a:solidFill>
                <a:latin typeface="Outfit" pitchFamily="34" charset="0"/>
                <a:ea typeface="Outfit" pitchFamily="34" charset="-122"/>
                <a:cs typeface="Outfit" pitchFamily="34" charset="-120"/>
              </a:rPr>
              <a:t>Enable Two-Factor Authentication</a:t>
            </a:r>
            <a:endParaRPr lang="en-US" sz="1598" dirty="0"/>
          </a:p>
        </p:txBody>
      </p:sp>
      <p:sp>
        <p:nvSpPr>
          <p:cNvPr id="30" name="Text 27"/>
          <p:cNvSpPr/>
          <p:nvPr/>
        </p:nvSpPr>
        <p:spPr>
          <a:xfrm>
            <a:off x="1947743" y="5933837"/>
            <a:ext cx="4474488" cy="1298972"/>
          </a:xfrm>
          <a:prstGeom prst="rect">
            <a:avLst/>
          </a:prstGeom>
          <a:noFill/>
          <a:ln/>
        </p:spPr>
        <p:txBody>
          <a:bodyPr wrap="square" rtlCol="0" anchor="t"/>
          <a:lstStyle/>
          <a:p>
            <a:pPr marL="0" indent="0" algn="r">
              <a:lnSpc>
                <a:spcPts val="2045"/>
              </a:lnSpc>
              <a:buNone/>
            </a:pPr>
            <a:r>
              <a:rPr lang="en-US" sz="1278" dirty="0">
                <a:solidFill>
                  <a:srgbClr val="2A2742"/>
                </a:solidFill>
                <a:latin typeface="Arimo" pitchFamily="34" charset="0"/>
                <a:ea typeface="Arimo" pitchFamily="34" charset="-122"/>
                <a:cs typeface="Arimo" pitchFamily="34" charset="-120"/>
              </a:rPr>
              <a:t>Two-factor authentication adds an extra layer of security to your accounts by requiring a second form of authentication, such as a code sent to your phone, in addition to your password. This makes it much harder for phishers to access your accounts, even if they have your password.</a:t>
            </a:r>
            <a:endParaRPr lang="en-US" sz="1278"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14630400" cy="2122051"/>
          </a:xfrm>
          <a:prstGeom prst="rect">
            <a:avLst/>
          </a:prstGeom>
        </p:spPr>
      </p:pic>
      <p:sp>
        <p:nvSpPr>
          <p:cNvPr id="5" name="Text 1"/>
          <p:cNvSpPr/>
          <p:nvPr/>
        </p:nvSpPr>
        <p:spPr>
          <a:xfrm>
            <a:off x="1702237" y="2714744"/>
            <a:ext cx="11225808" cy="1061085"/>
          </a:xfrm>
          <a:prstGeom prst="rect">
            <a:avLst/>
          </a:prstGeom>
          <a:noFill/>
          <a:ln/>
        </p:spPr>
        <p:txBody>
          <a:bodyPr wrap="square" rtlCol="0" anchor="t"/>
          <a:lstStyle/>
          <a:p>
            <a:pPr marL="0" indent="0">
              <a:lnSpc>
                <a:spcPts val="4177"/>
              </a:lnSpc>
              <a:buNone/>
            </a:pPr>
            <a:r>
              <a:rPr lang="en-US" sz="3342" b="1" dirty="0">
                <a:solidFill>
                  <a:srgbClr val="231971"/>
                </a:solidFill>
                <a:latin typeface="Outfit" pitchFamily="34" charset="0"/>
                <a:ea typeface="Outfit" pitchFamily="34" charset="-122"/>
                <a:cs typeface="Outfit" pitchFamily="34" charset="-120"/>
              </a:rPr>
              <a:t>Identifying Suspicious Email Headers and Sender Information</a:t>
            </a:r>
            <a:endParaRPr lang="en-US" sz="3342" dirty="0"/>
          </a:p>
        </p:txBody>
      </p:sp>
      <p:sp>
        <p:nvSpPr>
          <p:cNvPr id="6" name="Shape 2"/>
          <p:cNvSpPr/>
          <p:nvPr/>
        </p:nvSpPr>
        <p:spPr>
          <a:xfrm>
            <a:off x="1702237" y="4030385"/>
            <a:ext cx="11225808" cy="3606403"/>
          </a:xfrm>
          <a:prstGeom prst="roundRect">
            <a:avLst>
              <a:gd name="adj" fmla="val 1977"/>
            </a:avLst>
          </a:prstGeom>
          <a:noFill/>
          <a:ln w="7620">
            <a:solidFill>
              <a:srgbClr val="000000">
                <a:alpha val="8000"/>
              </a:srgbClr>
            </a:solidFill>
            <a:prstDash val="solid"/>
          </a:ln>
        </p:spPr>
        <p:txBody>
          <a:bodyPr/>
          <a:lstStyle/>
          <a:p>
            <a:endParaRPr lang="en-US"/>
          </a:p>
        </p:txBody>
      </p:sp>
      <p:sp>
        <p:nvSpPr>
          <p:cNvPr id="7" name="Shape 3"/>
          <p:cNvSpPr/>
          <p:nvPr/>
        </p:nvSpPr>
        <p:spPr>
          <a:xfrm>
            <a:off x="1709857" y="4038005"/>
            <a:ext cx="11210568" cy="762000"/>
          </a:xfrm>
          <a:prstGeom prst="rect">
            <a:avLst/>
          </a:prstGeom>
          <a:solidFill>
            <a:srgbClr val="FFFFFF">
              <a:alpha val="4000"/>
            </a:srgbClr>
          </a:solidFill>
          <a:ln/>
        </p:spPr>
        <p:txBody>
          <a:bodyPr/>
          <a:lstStyle/>
          <a:p>
            <a:endParaRPr lang="en-US"/>
          </a:p>
        </p:txBody>
      </p:sp>
      <p:sp>
        <p:nvSpPr>
          <p:cNvPr id="8" name="Text 4"/>
          <p:cNvSpPr/>
          <p:nvPr/>
        </p:nvSpPr>
        <p:spPr>
          <a:xfrm>
            <a:off x="1879640" y="4147423"/>
            <a:ext cx="5262086" cy="271582"/>
          </a:xfrm>
          <a:prstGeom prst="rect">
            <a:avLst/>
          </a:prstGeom>
          <a:noFill/>
          <a:ln/>
        </p:spPr>
        <p:txBody>
          <a:bodyPr wrap="none" rtlCol="0" anchor="t"/>
          <a:lstStyle/>
          <a:p>
            <a:pPr marL="0" indent="0">
              <a:lnSpc>
                <a:spcPts val="2139"/>
              </a:lnSpc>
              <a:buNone/>
            </a:pPr>
            <a:r>
              <a:rPr lang="en-US" sz="1337" dirty="0">
                <a:solidFill>
                  <a:srgbClr val="2A2742"/>
                </a:solidFill>
                <a:latin typeface="Arimo" pitchFamily="34" charset="0"/>
                <a:ea typeface="Arimo" pitchFamily="34" charset="-122"/>
                <a:cs typeface="Arimo" pitchFamily="34" charset="-120"/>
              </a:rPr>
              <a:t>Sender Address</a:t>
            </a:r>
            <a:endParaRPr lang="en-US" sz="1337" dirty="0"/>
          </a:p>
        </p:txBody>
      </p:sp>
      <p:sp>
        <p:nvSpPr>
          <p:cNvPr id="9" name="Text 5"/>
          <p:cNvSpPr/>
          <p:nvPr/>
        </p:nvSpPr>
        <p:spPr>
          <a:xfrm>
            <a:off x="7488674" y="4147423"/>
            <a:ext cx="5262086" cy="543163"/>
          </a:xfrm>
          <a:prstGeom prst="rect">
            <a:avLst/>
          </a:prstGeom>
          <a:noFill/>
          <a:ln/>
        </p:spPr>
        <p:txBody>
          <a:bodyPr wrap="square" rtlCol="0" anchor="t"/>
          <a:lstStyle/>
          <a:p>
            <a:pPr marL="0" indent="0">
              <a:lnSpc>
                <a:spcPts val="2139"/>
              </a:lnSpc>
              <a:buNone/>
            </a:pPr>
            <a:r>
              <a:rPr lang="en-US" sz="1337" dirty="0">
                <a:solidFill>
                  <a:srgbClr val="2A2742"/>
                </a:solidFill>
                <a:latin typeface="Arimo" pitchFamily="34" charset="0"/>
                <a:ea typeface="Arimo" pitchFamily="34" charset="-122"/>
                <a:cs typeface="Arimo" pitchFamily="34" charset="-120"/>
              </a:rPr>
              <a:t>Look for subtle differences in spelling or domain names. For example, "amazon.com1" instead of "amazon.com".</a:t>
            </a:r>
            <a:endParaRPr lang="en-US" sz="1337" dirty="0"/>
          </a:p>
        </p:txBody>
      </p:sp>
      <p:sp>
        <p:nvSpPr>
          <p:cNvPr id="10" name="Shape 6"/>
          <p:cNvSpPr/>
          <p:nvPr/>
        </p:nvSpPr>
        <p:spPr>
          <a:xfrm>
            <a:off x="1709857" y="4800005"/>
            <a:ext cx="11210568" cy="1033582"/>
          </a:xfrm>
          <a:prstGeom prst="rect">
            <a:avLst/>
          </a:prstGeom>
          <a:solidFill>
            <a:srgbClr val="000000">
              <a:alpha val="4000"/>
            </a:srgbClr>
          </a:solidFill>
          <a:ln/>
        </p:spPr>
        <p:txBody>
          <a:bodyPr/>
          <a:lstStyle/>
          <a:p>
            <a:endParaRPr lang="en-US"/>
          </a:p>
        </p:txBody>
      </p:sp>
      <p:sp>
        <p:nvSpPr>
          <p:cNvPr id="11" name="Text 7"/>
          <p:cNvSpPr/>
          <p:nvPr/>
        </p:nvSpPr>
        <p:spPr>
          <a:xfrm>
            <a:off x="1879640" y="4909423"/>
            <a:ext cx="5262086" cy="271582"/>
          </a:xfrm>
          <a:prstGeom prst="rect">
            <a:avLst/>
          </a:prstGeom>
          <a:noFill/>
          <a:ln/>
        </p:spPr>
        <p:txBody>
          <a:bodyPr wrap="none" rtlCol="0" anchor="t"/>
          <a:lstStyle/>
          <a:p>
            <a:pPr marL="0" indent="0">
              <a:lnSpc>
                <a:spcPts val="2139"/>
              </a:lnSpc>
              <a:buNone/>
            </a:pPr>
            <a:r>
              <a:rPr lang="en-US" sz="1337" dirty="0">
                <a:solidFill>
                  <a:srgbClr val="2A2742"/>
                </a:solidFill>
                <a:latin typeface="Arimo" pitchFamily="34" charset="0"/>
                <a:ea typeface="Arimo" pitchFamily="34" charset="-122"/>
                <a:cs typeface="Arimo" pitchFamily="34" charset="-120"/>
              </a:rPr>
              <a:t>Subject Line</a:t>
            </a:r>
            <a:endParaRPr lang="en-US" sz="1337" dirty="0"/>
          </a:p>
        </p:txBody>
      </p:sp>
      <p:sp>
        <p:nvSpPr>
          <p:cNvPr id="12" name="Text 8"/>
          <p:cNvSpPr/>
          <p:nvPr/>
        </p:nvSpPr>
        <p:spPr>
          <a:xfrm>
            <a:off x="7488674" y="4909423"/>
            <a:ext cx="5262086" cy="814745"/>
          </a:xfrm>
          <a:prstGeom prst="rect">
            <a:avLst/>
          </a:prstGeom>
          <a:noFill/>
          <a:ln/>
        </p:spPr>
        <p:txBody>
          <a:bodyPr wrap="square" rtlCol="0" anchor="t"/>
          <a:lstStyle/>
          <a:p>
            <a:pPr marL="0" indent="0">
              <a:lnSpc>
                <a:spcPts val="2139"/>
              </a:lnSpc>
              <a:buNone/>
            </a:pPr>
            <a:r>
              <a:rPr lang="en-US" sz="1337" dirty="0">
                <a:solidFill>
                  <a:srgbClr val="2A2742"/>
                </a:solidFill>
                <a:latin typeface="Arimo" pitchFamily="34" charset="0"/>
                <a:ea typeface="Arimo" pitchFamily="34" charset="-122"/>
                <a:cs typeface="Arimo" pitchFamily="34" charset="-120"/>
              </a:rPr>
              <a:t>Pay attention to subject lines that are overly generic, urgent, or alarming. Examples include "Urgent action required," "Account suspended," or "You've won a prize!"</a:t>
            </a:r>
            <a:endParaRPr lang="en-US" sz="1337" dirty="0"/>
          </a:p>
        </p:txBody>
      </p:sp>
      <p:sp>
        <p:nvSpPr>
          <p:cNvPr id="13" name="Shape 9"/>
          <p:cNvSpPr/>
          <p:nvPr/>
        </p:nvSpPr>
        <p:spPr>
          <a:xfrm>
            <a:off x="1709857" y="5833586"/>
            <a:ext cx="11210568" cy="762000"/>
          </a:xfrm>
          <a:prstGeom prst="rect">
            <a:avLst/>
          </a:prstGeom>
          <a:solidFill>
            <a:srgbClr val="FFFFFF">
              <a:alpha val="4000"/>
            </a:srgbClr>
          </a:solidFill>
          <a:ln/>
        </p:spPr>
        <p:txBody>
          <a:bodyPr/>
          <a:lstStyle/>
          <a:p>
            <a:endParaRPr lang="en-US"/>
          </a:p>
        </p:txBody>
      </p:sp>
      <p:sp>
        <p:nvSpPr>
          <p:cNvPr id="14" name="Text 10"/>
          <p:cNvSpPr/>
          <p:nvPr/>
        </p:nvSpPr>
        <p:spPr>
          <a:xfrm>
            <a:off x="1879640" y="5943005"/>
            <a:ext cx="5262086" cy="271582"/>
          </a:xfrm>
          <a:prstGeom prst="rect">
            <a:avLst/>
          </a:prstGeom>
          <a:noFill/>
          <a:ln/>
        </p:spPr>
        <p:txBody>
          <a:bodyPr wrap="none" rtlCol="0" anchor="t"/>
          <a:lstStyle/>
          <a:p>
            <a:pPr marL="0" indent="0">
              <a:lnSpc>
                <a:spcPts val="2139"/>
              </a:lnSpc>
              <a:buNone/>
            </a:pPr>
            <a:r>
              <a:rPr lang="en-US" sz="1337" dirty="0">
                <a:solidFill>
                  <a:srgbClr val="2A2742"/>
                </a:solidFill>
                <a:latin typeface="Arimo" pitchFamily="34" charset="0"/>
                <a:ea typeface="Arimo" pitchFamily="34" charset="-122"/>
                <a:cs typeface="Arimo" pitchFamily="34" charset="-120"/>
              </a:rPr>
              <a:t>Email Body</a:t>
            </a:r>
            <a:endParaRPr lang="en-US" sz="1337" dirty="0"/>
          </a:p>
        </p:txBody>
      </p:sp>
      <p:sp>
        <p:nvSpPr>
          <p:cNvPr id="15" name="Text 11"/>
          <p:cNvSpPr/>
          <p:nvPr/>
        </p:nvSpPr>
        <p:spPr>
          <a:xfrm>
            <a:off x="7488674" y="5943005"/>
            <a:ext cx="5262086" cy="543163"/>
          </a:xfrm>
          <a:prstGeom prst="rect">
            <a:avLst/>
          </a:prstGeom>
          <a:noFill/>
          <a:ln/>
        </p:spPr>
        <p:txBody>
          <a:bodyPr wrap="square" rtlCol="0" anchor="t"/>
          <a:lstStyle/>
          <a:p>
            <a:pPr marL="0" indent="0">
              <a:lnSpc>
                <a:spcPts val="2139"/>
              </a:lnSpc>
              <a:buNone/>
            </a:pPr>
            <a:r>
              <a:rPr lang="en-US" sz="1337" dirty="0">
                <a:solidFill>
                  <a:srgbClr val="2A2742"/>
                </a:solidFill>
                <a:latin typeface="Arimo" pitchFamily="34" charset="0"/>
                <a:ea typeface="Arimo" pitchFamily="34" charset="-122"/>
                <a:cs typeface="Arimo" pitchFamily="34" charset="-120"/>
              </a:rPr>
              <a:t>Be wary of emails with poor grammar, misspellings, or inconsistencies in formatting. Look for unusual phrasing or overly emotional language.</a:t>
            </a:r>
            <a:endParaRPr lang="en-US" sz="1337" dirty="0"/>
          </a:p>
        </p:txBody>
      </p:sp>
      <p:sp>
        <p:nvSpPr>
          <p:cNvPr id="16" name="Shape 12"/>
          <p:cNvSpPr/>
          <p:nvPr/>
        </p:nvSpPr>
        <p:spPr>
          <a:xfrm>
            <a:off x="1709857" y="6595586"/>
            <a:ext cx="11210568" cy="1033582"/>
          </a:xfrm>
          <a:prstGeom prst="rect">
            <a:avLst/>
          </a:prstGeom>
          <a:solidFill>
            <a:srgbClr val="000000">
              <a:alpha val="4000"/>
            </a:srgbClr>
          </a:solidFill>
          <a:ln/>
        </p:spPr>
        <p:txBody>
          <a:bodyPr/>
          <a:lstStyle/>
          <a:p>
            <a:endParaRPr lang="en-US"/>
          </a:p>
        </p:txBody>
      </p:sp>
      <p:sp>
        <p:nvSpPr>
          <p:cNvPr id="17" name="Text 13"/>
          <p:cNvSpPr/>
          <p:nvPr/>
        </p:nvSpPr>
        <p:spPr>
          <a:xfrm>
            <a:off x="1879640" y="6705005"/>
            <a:ext cx="5262086" cy="271582"/>
          </a:xfrm>
          <a:prstGeom prst="rect">
            <a:avLst/>
          </a:prstGeom>
          <a:noFill/>
          <a:ln/>
        </p:spPr>
        <p:txBody>
          <a:bodyPr wrap="none" rtlCol="0" anchor="t"/>
          <a:lstStyle/>
          <a:p>
            <a:pPr marL="0" indent="0">
              <a:lnSpc>
                <a:spcPts val="2139"/>
              </a:lnSpc>
              <a:buNone/>
            </a:pPr>
            <a:r>
              <a:rPr lang="en-US" sz="1337" dirty="0">
                <a:solidFill>
                  <a:srgbClr val="2A2742"/>
                </a:solidFill>
                <a:latin typeface="Arimo" pitchFamily="34" charset="0"/>
                <a:ea typeface="Arimo" pitchFamily="34" charset="-122"/>
                <a:cs typeface="Arimo" pitchFamily="34" charset="-120"/>
              </a:rPr>
              <a:t>Links and Attachments</a:t>
            </a:r>
            <a:endParaRPr lang="en-US" sz="1337" dirty="0"/>
          </a:p>
        </p:txBody>
      </p:sp>
      <p:sp>
        <p:nvSpPr>
          <p:cNvPr id="18" name="Text 14"/>
          <p:cNvSpPr/>
          <p:nvPr/>
        </p:nvSpPr>
        <p:spPr>
          <a:xfrm>
            <a:off x="7488674" y="6705005"/>
            <a:ext cx="5262086" cy="814745"/>
          </a:xfrm>
          <a:prstGeom prst="rect">
            <a:avLst/>
          </a:prstGeom>
          <a:noFill/>
          <a:ln/>
        </p:spPr>
        <p:txBody>
          <a:bodyPr wrap="square" rtlCol="0" anchor="t"/>
          <a:lstStyle/>
          <a:p>
            <a:pPr marL="0" indent="0">
              <a:lnSpc>
                <a:spcPts val="2139"/>
              </a:lnSpc>
              <a:buNone/>
            </a:pPr>
            <a:r>
              <a:rPr lang="en-US" sz="1337" dirty="0">
                <a:solidFill>
                  <a:srgbClr val="2A2742"/>
                </a:solidFill>
                <a:latin typeface="Arimo" pitchFamily="34" charset="0"/>
                <a:ea typeface="Arimo" pitchFamily="34" charset="-122"/>
                <a:cs typeface="Arimo" pitchFamily="34" charset="-120"/>
              </a:rPr>
              <a:t>Hover over links before clicking to see the actual URL destination. Never open attachments from unknown senders or if you're unsure of the source of the email.</a:t>
            </a:r>
            <a:endParaRPr lang="en-US" sz="1337"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105406" y="910352"/>
            <a:ext cx="7905988" cy="1105376"/>
          </a:xfrm>
          <a:prstGeom prst="rect">
            <a:avLst/>
          </a:prstGeom>
          <a:noFill/>
          <a:ln/>
        </p:spPr>
        <p:txBody>
          <a:bodyPr wrap="square" rtlCol="0" anchor="t"/>
          <a:lstStyle/>
          <a:p>
            <a:pPr marL="0" indent="0">
              <a:lnSpc>
                <a:spcPts val="4352"/>
              </a:lnSpc>
              <a:buNone/>
            </a:pPr>
            <a:r>
              <a:rPr lang="en-US" sz="3482" b="1" dirty="0">
                <a:solidFill>
                  <a:srgbClr val="231971"/>
                </a:solidFill>
                <a:latin typeface="Outfit" pitchFamily="34" charset="0"/>
                <a:ea typeface="Outfit" pitchFamily="34" charset="-122"/>
                <a:cs typeface="Outfit" pitchFamily="34" charset="-120"/>
              </a:rPr>
              <a:t>Verifying the Legitimacy of Email Requests</a:t>
            </a:r>
            <a:endParaRPr lang="en-US" sz="3482" dirty="0"/>
          </a:p>
        </p:txBody>
      </p:sp>
      <p:pic>
        <p:nvPicPr>
          <p:cNvPr id="6" name="Image 2" descr="preencoded.png"/>
          <p:cNvPicPr>
            <a:picLocks noChangeAspect="1"/>
          </p:cNvPicPr>
          <p:nvPr/>
        </p:nvPicPr>
        <p:blipFill>
          <a:blip r:embed="rId5"/>
          <a:stretch>
            <a:fillRect/>
          </a:stretch>
        </p:blipFill>
        <p:spPr>
          <a:xfrm>
            <a:off x="6105406" y="2280999"/>
            <a:ext cx="884277" cy="1868091"/>
          </a:xfrm>
          <a:prstGeom prst="rect">
            <a:avLst/>
          </a:prstGeom>
        </p:spPr>
      </p:pic>
      <p:sp>
        <p:nvSpPr>
          <p:cNvPr id="7" name="Text 2"/>
          <p:cNvSpPr/>
          <p:nvPr/>
        </p:nvSpPr>
        <p:spPr>
          <a:xfrm>
            <a:off x="7254954" y="2457807"/>
            <a:ext cx="3492698" cy="276344"/>
          </a:xfrm>
          <a:prstGeom prst="rect">
            <a:avLst/>
          </a:prstGeom>
          <a:noFill/>
          <a:ln/>
        </p:spPr>
        <p:txBody>
          <a:bodyPr wrap="none" rtlCol="0" anchor="t"/>
          <a:lstStyle/>
          <a:p>
            <a:pPr marL="0" indent="0" algn="l">
              <a:lnSpc>
                <a:spcPts val="2176"/>
              </a:lnSpc>
              <a:buNone/>
            </a:pPr>
            <a:r>
              <a:rPr lang="en-US" sz="1741" b="1" dirty="0">
                <a:solidFill>
                  <a:srgbClr val="2A2742"/>
                </a:solidFill>
                <a:latin typeface="Outfit" pitchFamily="34" charset="0"/>
                <a:ea typeface="Outfit" pitchFamily="34" charset="-122"/>
                <a:cs typeface="Outfit" pitchFamily="34" charset="-120"/>
              </a:rPr>
              <a:t>Contact the Organization Directly</a:t>
            </a:r>
            <a:endParaRPr lang="en-US" sz="1741" dirty="0"/>
          </a:p>
        </p:txBody>
      </p:sp>
      <p:sp>
        <p:nvSpPr>
          <p:cNvPr id="8" name="Text 3"/>
          <p:cNvSpPr/>
          <p:nvPr/>
        </p:nvSpPr>
        <p:spPr>
          <a:xfrm>
            <a:off x="7254954" y="2840236"/>
            <a:ext cx="6756440" cy="1132046"/>
          </a:xfrm>
          <a:prstGeom prst="rect">
            <a:avLst/>
          </a:prstGeom>
          <a:noFill/>
          <a:ln/>
        </p:spPr>
        <p:txBody>
          <a:bodyPr wrap="square" rtlCol="0" anchor="t"/>
          <a:lstStyle/>
          <a:p>
            <a:pPr marL="0" indent="0" algn="l">
              <a:lnSpc>
                <a:spcPts val="2228"/>
              </a:lnSpc>
              <a:buNone/>
            </a:pPr>
            <a:r>
              <a:rPr lang="en-US" sz="1393" dirty="0">
                <a:solidFill>
                  <a:srgbClr val="2A2742"/>
                </a:solidFill>
                <a:latin typeface="Arimo" pitchFamily="34" charset="0"/>
                <a:ea typeface="Arimo" pitchFamily="34" charset="-122"/>
                <a:cs typeface="Arimo" pitchFamily="34" charset="-120"/>
              </a:rPr>
              <a:t>If you receive an email requesting personal information or asking you to take an action, contact the organization directly using a known phone number or website. Verify that the request is legitimate before providing any information or taking any action.</a:t>
            </a:r>
            <a:endParaRPr lang="en-US" sz="1393" dirty="0"/>
          </a:p>
        </p:txBody>
      </p:sp>
      <p:pic>
        <p:nvPicPr>
          <p:cNvPr id="9" name="Image 3" descr="preencoded.png"/>
          <p:cNvPicPr>
            <a:picLocks noChangeAspect="1"/>
          </p:cNvPicPr>
          <p:nvPr/>
        </p:nvPicPr>
        <p:blipFill>
          <a:blip r:embed="rId6"/>
          <a:stretch>
            <a:fillRect/>
          </a:stretch>
        </p:blipFill>
        <p:spPr>
          <a:xfrm>
            <a:off x="6105406" y="4149090"/>
            <a:ext cx="884277" cy="1585079"/>
          </a:xfrm>
          <a:prstGeom prst="rect">
            <a:avLst/>
          </a:prstGeom>
        </p:spPr>
      </p:pic>
      <p:sp>
        <p:nvSpPr>
          <p:cNvPr id="10" name="Text 4"/>
          <p:cNvSpPr/>
          <p:nvPr/>
        </p:nvSpPr>
        <p:spPr>
          <a:xfrm>
            <a:off x="7254954" y="4325898"/>
            <a:ext cx="4516041" cy="276344"/>
          </a:xfrm>
          <a:prstGeom prst="rect">
            <a:avLst/>
          </a:prstGeom>
          <a:noFill/>
          <a:ln/>
        </p:spPr>
        <p:txBody>
          <a:bodyPr wrap="none" rtlCol="0" anchor="t"/>
          <a:lstStyle/>
          <a:p>
            <a:pPr marL="0" indent="0" algn="l">
              <a:lnSpc>
                <a:spcPts val="2176"/>
              </a:lnSpc>
              <a:buNone/>
            </a:pPr>
            <a:r>
              <a:rPr lang="en-US" sz="1741" b="1" dirty="0">
                <a:solidFill>
                  <a:srgbClr val="2A2742"/>
                </a:solidFill>
                <a:latin typeface="Outfit" pitchFamily="34" charset="0"/>
                <a:ea typeface="Outfit" pitchFamily="34" charset="-122"/>
                <a:cs typeface="Outfit" pitchFamily="34" charset="-120"/>
              </a:rPr>
              <a:t>Check for Official Communication Channels</a:t>
            </a:r>
            <a:endParaRPr lang="en-US" sz="1741" dirty="0"/>
          </a:p>
        </p:txBody>
      </p:sp>
      <p:sp>
        <p:nvSpPr>
          <p:cNvPr id="11" name="Text 5"/>
          <p:cNvSpPr/>
          <p:nvPr/>
        </p:nvSpPr>
        <p:spPr>
          <a:xfrm>
            <a:off x="7254954" y="4708327"/>
            <a:ext cx="6756440" cy="849035"/>
          </a:xfrm>
          <a:prstGeom prst="rect">
            <a:avLst/>
          </a:prstGeom>
          <a:noFill/>
          <a:ln/>
        </p:spPr>
        <p:txBody>
          <a:bodyPr wrap="square" rtlCol="0" anchor="t"/>
          <a:lstStyle/>
          <a:p>
            <a:pPr marL="0" indent="0" algn="l">
              <a:lnSpc>
                <a:spcPts val="2228"/>
              </a:lnSpc>
              <a:buNone/>
            </a:pPr>
            <a:r>
              <a:rPr lang="en-US" sz="1393" dirty="0">
                <a:solidFill>
                  <a:srgbClr val="2A2742"/>
                </a:solidFill>
                <a:latin typeface="Arimo" pitchFamily="34" charset="0"/>
                <a:ea typeface="Arimo" pitchFamily="34" charset="-122"/>
                <a:cs typeface="Arimo" pitchFamily="34" charset="-120"/>
              </a:rPr>
              <a:t>Legitimate organizations usually have official communication channels, such as their website, social media pages, or official email addresses. Check these channels to see if there is any information about the request you received.</a:t>
            </a:r>
            <a:endParaRPr lang="en-US" sz="1393" dirty="0"/>
          </a:p>
        </p:txBody>
      </p:sp>
      <p:pic>
        <p:nvPicPr>
          <p:cNvPr id="12" name="Image 4" descr="preencoded.png"/>
          <p:cNvPicPr>
            <a:picLocks noChangeAspect="1"/>
          </p:cNvPicPr>
          <p:nvPr/>
        </p:nvPicPr>
        <p:blipFill>
          <a:blip r:embed="rId7"/>
          <a:stretch>
            <a:fillRect/>
          </a:stretch>
        </p:blipFill>
        <p:spPr>
          <a:xfrm>
            <a:off x="6105406" y="5734169"/>
            <a:ext cx="884277" cy="1585079"/>
          </a:xfrm>
          <a:prstGeom prst="rect">
            <a:avLst/>
          </a:prstGeom>
        </p:spPr>
      </p:pic>
      <p:sp>
        <p:nvSpPr>
          <p:cNvPr id="13" name="Text 6"/>
          <p:cNvSpPr/>
          <p:nvPr/>
        </p:nvSpPr>
        <p:spPr>
          <a:xfrm>
            <a:off x="7254954" y="5910977"/>
            <a:ext cx="2678073" cy="276344"/>
          </a:xfrm>
          <a:prstGeom prst="rect">
            <a:avLst/>
          </a:prstGeom>
          <a:noFill/>
          <a:ln/>
        </p:spPr>
        <p:txBody>
          <a:bodyPr wrap="none" rtlCol="0" anchor="t"/>
          <a:lstStyle/>
          <a:p>
            <a:pPr marL="0" indent="0" algn="l">
              <a:lnSpc>
                <a:spcPts val="2176"/>
              </a:lnSpc>
              <a:buNone/>
            </a:pPr>
            <a:r>
              <a:rPr lang="en-US" sz="1741" b="1" dirty="0">
                <a:solidFill>
                  <a:srgbClr val="2A2742"/>
                </a:solidFill>
                <a:latin typeface="Outfit" pitchFamily="34" charset="0"/>
                <a:ea typeface="Outfit" pitchFamily="34" charset="-122"/>
                <a:cs typeface="Outfit" pitchFamily="34" charset="-120"/>
              </a:rPr>
              <a:t>Report Suspicious Activity</a:t>
            </a:r>
            <a:endParaRPr lang="en-US" sz="1741" dirty="0"/>
          </a:p>
        </p:txBody>
      </p:sp>
      <p:sp>
        <p:nvSpPr>
          <p:cNvPr id="14" name="Text 7"/>
          <p:cNvSpPr/>
          <p:nvPr/>
        </p:nvSpPr>
        <p:spPr>
          <a:xfrm>
            <a:off x="7254954" y="6293406"/>
            <a:ext cx="6756440" cy="849035"/>
          </a:xfrm>
          <a:prstGeom prst="rect">
            <a:avLst/>
          </a:prstGeom>
          <a:noFill/>
          <a:ln/>
        </p:spPr>
        <p:txBody>
          <a:bodyPr wrap="square" rtlCol="0" anchor="t"/>
          <a:lstStyle/>
          <a:p>
            <a:pPr marL="0" indent="0" algn="l">
              <a:lnSpc>
                <a:spcPts val="2228"/>
              </a:lnSpc>
              <a:buNone/>
            </a:pPr>
            <a:r>
              <a:rPr lang="en-US" sz="1393" dirty="0">
                <a:solidFill>
                  <a:srgbClr val="2A2742"/>
                </a:solidFill>
                <a:latin typeface="Arimo" pitchFamily="34" charset="0"/>
                <a:ea typeface="Arimo" pitchFamily="34" charset="-122"/>
                <a:cs typeface="Arimo" pitchFamily="34" charset="-120"/>
              </a:rPr>
              <a:t>If you suspect that you have received a phishing email, report it to the organization in question and to your email provider. You can also report phishing websites to the appropriate authorities.</a:t>
            </a:r>
            <a:endParaRPr lang="en-US" sz="1393"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595789" y="1143476"/>
            <a:ext cx="7844671" cy="531971"/>
          </a:xfrm>
          <a:prstGeom prst="rect">
            <a:avLst/>
          </a:prstGeom>
          <a:noFill/>
          <a:ln/>
        </p:spPr>
        <p:txBody>
          <a:bodyPr wrap="none" rtlCol="0" anchor="t"/>
          <a:lstStyle/>
          <a:p>
            <a:pPr marL="0" indent="0">
              <a:lnSpc>
                <a:spcPts val="4189"/>
              </a:lnSpc>
              <a:buNone/>
            </a:pPr>
            <a:r>
              <a:rPr lang="en-US" sz="3351" b="1" dirty="0">
                <a:solidFill>
                  <a:srgbClr val="231971"/>
                </a:solidFill>
                <a:latin typeface="Outfit" pitchFamily="34" charset="0"/>
                <a:ea typeface="Outfit" pitchFamily="34" charset="-122"/>
                <a:cs typeface="Outfit" pitchFamily="34" charset="-120"/>
              </a:rPr>
              <a:t>Reporting Suspected Phishing Attempts</a:t>
            </a:r>
            <a:endParaRPr lang="en-US" sz="3351" dirty="0"/>
          </a:p>
        </p:txBody>
      </p:sp>
      <p:pic>
        <p:nvPicPr>
          <p:cNvPr id="6" name="Image 2" descr="preencoded.png"/>
          <p:cNvPicPr>
            <a:picLocks noChangeAspect="1"/>
          </p:cNvPicPr>
          <p:nvPr/>
        </p:nvPicPr>
        <p:blipFill>
          <a:blip r:embed="rId5"/>
          <a:stretch>
            <a:fillRect/>
          </a:stretch>
        </p:blipFill>
        <p:spPr>
          <a:xfrm>
            <a:off x="595789" y="1930718"/>
            <a:ext cx="425529" cy="425529"/>
          </a:xfrm>
          <a:prstGeom prst="rect">
            <a:avLst/>
          </a:prstGeom>
        </p:spPr>
      </p:pic>
      <p:sp>
        <p:nvSpPr>
          <p:cNvPr id="7" name="Text 2"/>
          <p:cNvSpPr/>
          <p:nvPr/>
        </p:nvSpPr>
        <p:spPr>
          <a:xfrm>
            <a:off x="595789" y="2526387"/>
            <a:ext cx="2445068" cy="265867"/>
          </a:xfrm>
          <a:prstGeom prst="rect">
            <a:avLst/>
          </a:prstGeom>
          <a:noFill/>
          <a:ln/>
        </p:spPr>
        <p:txBody>
          <a:bodyPr wrap="none" rtlCol="0" anchor="t"/>
          <a:lstStyle/>
          <a:p>
            <a:pPr marL="0" indent="0" algn="l">
              <a:lnSpc>
                <a:spcPts val="2094"/>
              </a:lnSpc>
              <a:buNone/>
            </a:pPr>
            <a:r>
              <a:rPr lang="en-US" sz="1676" b="1" dirty="0">
                <a:solidFill>
                  <a:srgbClr val="2A2742"/>
                </a:solidFill>
                <a:latin typeface="Outfit" pitchFamily="34" charset="0"/>
                <a:ea typeface="Outfit" pitchFamily="34" charset="-122"/>
                <a:cs typeface="Outfit" pitchFamily="34" charset="-120"/>
              </a:rPr>
              <a:t>Report to Email Provider</a:t>
            </a:r>
            <a:endParaRPr lang="en-US" sz="1676" dirty="0"/>
          </a:p>
        </p:txBody>
      </p:sp>
      <p:sp>
        <p:nvSpPr>
          <p:cNvPr id="8" name="Text 3"/>
          <p:cNvSpPr/>
          <p:nvPr/>
        </p:nvSpPr>
        <p:spPr>
          <a:xfrm>
            <a:off x="595789" y="2894290"/>
            <a:ext cx="3848576" cy="1362075"/>
          </a:xfrm>
          <a:prstGeom prst="rect">
            <a:avLst/>
          </a:prstGeom>
          <a:noFill/>
          <a:ln/>
        </p:spPr>
        <p:txBody>
          <a:bodyPr wrap="square" rtlCol="0" anchor="t"/>
          <a:lstStyle/>
          <a:p>
            <a:pPr marL="0" indent="0" algn="l">
              <a:lnSpc>
                <a:spcPts val="2145"/>
              </a:lnSpc>
              <a:buNone/>
            </a:pPr>
            <a:r>
              <a:rPr lang="en-US" sz="1340" dirty="0">
                <a:solidFill>
                  <a:srgbClr val="2A2742"/>
                </a:solidFill>
                <a:latin typeface="Arimo" pitchFamily="34" charset="0"/>
                <a:ea typeface="Arimo" pitchFamily="34" charset="-122"/>
                <a:cs typeface="Arimo" pitchFamily="34" charset="-120"/>
              </a:rPr>
              <a:t>Most email providers have mechanisms for reporting suspicious emails. Look for a "report spam" or "report phishing" button within your email interface. This will help prevent others from receiving the same phishing email.</a:t>
            </a:r>
            <a:endParaRPr lang="en-US" sz="1340" dirty="0"/>
          </a:p>
        </p:txBody>
      </p:sp>
      <p:pic>
        <p:nvPicPr>
          <p:cNvPr id="9" name="Image 3" descr="preencoded.png"/>
          <p:cNvPicPr>
            <a:picLocks noChangeAspect="1"/>
          </p:cNvPicPr>
          <p:nvPr/>
        </p:nvPicPr>
        <p:blipFill>
          <a:blip r:embed="rId6"/>
          <a:stretch>
            <a:fillRect/>
          </a:stretch>
        </p:blipFill>
        <p:spPr>
          <a:xfrm>
            <a:off x="4699635" y="1930718"/>
            <a:ext cx="425529" cy="425529"/>
          </a:xfrm>
          <a:prstGeom prst="rect">
            <a:avLst/>
          </a:prstGeom>
        </p:spPr>
      </p:pic>
      <p:sp>
        <p:nvSpPr>
          <p:cNvPr id="10" name="Text 4"/>
          <p:cNvSpPr/>
          <p:nvPr/>
        </p:nvSpPr>
        <p:spPr>
          <a:xfrm>
            <a:off x="4699635" y="2526387"/>
            <a:ext cx="2505670" cy="265867"/>
          </a:xfrm>
          <a:prstGeom prst="rect">
            <a:avLst/>
          </a:prstGeom>
          <a:noFill/>
          <a:ln/>
        </p:spPr>
        <p:txBody>
          <a:bodyPr wrap="none" rtlCol="0" anchor="t"/>
          <a:lstStyle/>
          <a:p>
            <a:pPr marL="0" indent="0" algn="l">
              <a:lnSpc>
                <a:spcPts val="2094"/>
              </a:lnSpc>
              <a:buNone/>
            </a:pPr>
            <a:r>
              <a:rPr lang="en-US" sz="1676" b="1" dirty="0">
                <a:solidFill>
                  <a:srgbClr val="2A2742"/>
                </a:solidFill>
                <a:latin typeface="Outfit" pitchFamily="34" charset="0"/>
                <a:ea typeface="Outfit" pitchFamily="34" charset="-122"/>
                <a:cs typeface="Outfit" pitchFamily="34" charset="-120"/>
              </a:rPr>
              <a:t>Report to Website Owner</a:t>
            </a:r>
            <a:endParaRPr lang="en-US" sz="1676" dirty="0"/>
          </a:p>
        </p:txBody>
      </p:sp>
      <p:sp>
        <p:nvSpPr>
          <p:cNvPr id="11" name="Text 5"/>
          <p:cNvSpPr/>
          <p:nvPr/>
        </p:nvSpPr>
        <p:spPr>
          <a:xfrm>
            <a:off x="4699635" y="2894290"/>
            <a:ext cx="3848576" cy="1362075"/>
          </a:xfrm>
          <a:prstGeom prst="rect">
            <a:avLst/>
          </a:prstGeom>
          <a:noFill/>
          <a:ln/>
        </p:spPr>
        <p:txBody>
          <a:bodyPr wrap="square" rtlCol="0" anchor="t"/>
          <a:lstStyle/>
          <a:p>
            <a:pPr marL="0" indent="0" algn="l">
              <a:lnSpc>
                <a:spcPts val="2145"/>
              </a:lnSpc>
              <a:buNone/>
            </a:pPr>
            <a:r>
              <a:rPr lang="en-US" sz="1340" dirty="0">
                <a:solidFill>
                  <a:srgbClr val="2A2742"/>
                </a:solidFill>
                <a:latin typeface="Arimo" pitchFamily="34" charset="0"/>
                <a:ea typeface="Arimo" pitchFamily="34" charset="-122"/>
                <a:cs typeface="Arimo" pitchFamily="34" charset="-120"/>
              </a:rPr>
              <a:t>If you encounter a phishing website, report it to the website owner or to the appropriate authorities. Some websites have a "report abuse" or "contact us" link that you can use to report the phishing website.</a:t>
            </a:r>
            <a:endParaRPr lang="en-US" sz="1340" dirty="0"/>
          </a:p>
        </p:txBody>
      </p:sp>
      <p:pic>
        <p:nvPicPr>
          <p:cNvPr id="12" name="Image 4" descr="preencoded.png"/>
          <p:cNvPicPr>
            <a:picLocks noChangeAspect="1"/>
          </p:cNvPicPr>
          <p:nvPr/>
        </p:nvPicPr>
        <p:blipFill>
          <a:blip r:embed="rId7"/>
          <a:stretch>
            <a:fillRect/>
          </a:stretch>
        </p:blipFill>
        <p:spPr>
          <a:xfrm>
            <a:off x="595789" y="4767024"/>
            <a:ext cx="425529" cy="425529"/>
          </a:xfrm>
          <a:prstGeom prst="rect">
            <a:avLst/>
          </a:prstGeom>
        </p:spPr>
      </p:pic>
      <p:sp>
        <p:nvSpPr>
          <p:cNvPr id="13" name="Text 6"/>
          <p:cNvSpPr/>
          <p:nvPr/>
        </p:nvSpPr>
        <p:spPr>
          <a:xfrm>
            <a:off x="595789" y="5362694"/>
            <a:ext cx="3848576" cy="531733"/>
          </a:xfrm>
          <a:prstGeom prst="rect">
            <a:avLst/>
          </a:prstGeom>
          <a:noFill/>
          <a:ln/>
        </p:spPr>
        <p:txBody>
          <a:bodyPr wrap="square" rtlCol="0" anchor="t"/>
          <a:lstStyle/>
          <a:p>
            <a:pPr marL="0" indent="0" algn="l">
              <a:lnSpc>
                <a:spcPts val="2094"/>
              </a:lnSpc>
              <a:buNone/>
            </a:pPr>
            <a:r>
              <a:rPr lang="en-US" sz="1676" b="1" dirty="0">
                <a:solidFill>
                  <a:srgbClr val="2A2742"/>
                </a:solidFill>
                <a:latin typeface="Outfit" pitchFamily="34" charset="0"/>
                <a:ea typeface="Outfit" pitchFamily="34" charset="-122"/>
                <a:cs typeface="Outfit" pitchFamily="34" charset="-120"/>
              </a:rPr>
              <a:t>Contact the Anti-Phishing Working Group (APWG)</a:t>
            </a:r>
            <a:endParaRPr lang="en-US" sz="1676" dirty="0"/>
          </a:p>
        </p:txBody>
      </p:sp>
      <p:sp>
        <p:nvSpPr>
          <p:cNvPr id="14" name="Text 7"/>
          <p:cNvSpPr/>
          <p:nvPr/>
        </p:nvSpPr>
        <p:spPr>
          <a:xfrm>
            <a:off x="595789" y="5996464"/>
            <a:ext cx="3848576" cy="1089660"/>
          </a:xfrm>
          <a:prstGeom prst="rect">
            <a:avLst/>
          </a:prstGeom>
          <a:noFill/>
          <a:ln/>
        </p:spPr>
        <p:txBody>
          <a:bodyPr wrap="square" rtlCol="0" anchor="t"/>
          <a:lstStyle/>
          <a:p>
            <a:pPr marL="0" indent="0" algn="l">
              <a:lnSpc>
                <a:spcPts val="2145"/>
              </a:lnSpc>
              <a:buNone/>
            </a:pPr>
            <a:r>
              <a:rPr lang="en-US" sz="1340" dirty="0">
                <a:solidFill>
                  <a:srgbClr val="2A2742"/>
                </a:solidFill>
                <a:latin typeface="Arimo" pitchFamily="34" charset="0"/>
                <a:ea typeface="Arimo" pitchFamily="34" charset="-122"/>
                <a:cs typeface="Arimo" pitchFamily="34" charset="-120"/>
              </a:rPr>
              <a:t>The APWG is a global organization that works to combat phishing and other online scams. You can report suspected phishing attempts to the APWG through their website.</a:t>
            </a:r>
            <a:endParaRPr lang="en-US" sz="1340" dirty="0"/>
          </a:p>
        </p:txBody>
      </p:sp>
      <p:pic>
        <p:nvPicPr>
          <p:cNvPr id="15" name="Image 5" descr="preencoded.png"/>
          <p:cNvPicPr>
            <a:picLocks noChangeAspect="1"/>
          </p:cNvPicPr>
          <p:nvPr/>
        </p:nvPicPr>
        <p:blipFill>
          <a:blip r:embed="rId8"/>
          <a:stretch>
            <a:fillRect/>
          </a:stretch>
        </p:blipFill>
        <p:spPr>
          <a:xfrm>
            <a:off x="4699635" y="4767024"/>
            <a:ext cx="425529" cy="425529"/>
          </a:xfrm>
          <a:prstGeom prst="rect">
            <a:avLst/>
          </a:prstGeom>
        </p:spPr>
      </p:pic>
      <p:sp>
        <p:nvSpPr>
          <p:cNvPr id="16" name="Text 8"/>
          <p:cNvSpPr/>
          <p:nvPr/>
        </p:nvSpPr>
        <p:spPr>
          <a:xfrm>
            <a:off x="4699635" y="5362694"/>
            <a:ext cx="2730222" cy="265867"/>
          </a:xfrm>
          <a:prstGeom prst="rect">
            <a:avLst/>
          </a:prstGeom>
          <a:noFill/>
          <a:ln/>
        </p:spPr>
        <p:txBody>
          <a:bodyPr wrap="none" rtlCol="0" anchor="t"/>
          <a:lstStyle/>
          <a:p>
            <a:pPr marL="0" indent="0" algn="l">
              <a:lnSpc>
                <a:spcPts val="2094"/>
              </a:lnSpc>
              <a:buNone/>
            </a:pPr>
            <a:r>
              <a:rPr lang="en-US" sz="1676" b="1" dirty="0">
                <a:solidFill>
                  <a:srgbClr val="2A2742"/>
                </a:solidFill>
                <a:latin typeface="Outfit" pitchFamily="34" charset="0"/>
                <a:ea typeface="Outfit" pitchFamily="34" charset="-122"/>
                <a:cs typeface="Outfit" pitchFamily="34" charset="-120"/>
              </a:rPr>
              <a:t>Report to Law Enforcement</a:t>
            </a:r>
            <a:endParaRPr lang="en-US" sz="1676" dirty="0"/>
          </a:p>
        </p:txBody>
      </p:sp>
      <p:sp>
        <p:nvSpPr>
          <p:cNvPr id="17" name="Text 9"/>
          <p:cNvSpPr/>
          <p:nvPr/>
        </p:nvSpPr>
        <p:spPr>
          <a:xfrm>
            <a:off x="4699635" y="5730597"/>
            <a:ext cx="3848576" cy="817245"/>
          </a:xfrm>
          <a:prstGeom prst="rect">
            <a:avLst/>
          </a:prstGeom>
          <a:noFill/>
          <a:ln/>
        </p:spPr>
        <p:txBody>
          <a:bodyPr wrap="square" rtlCol="0" anchor="t"/>
          <a:lstStyle/>
          <a:p>
            <a:pPr marL="0" indent="0" algn="l">
              <a:lnSpc>
                <a:spcPts val="2145"/>
              </a:lnSpc>
              <a:buNone/>
            </a:pPr>
            <a:r>
              <a:rPr lang="en-US" sz="1340" dirty="0">
                <a:solidFill>
                  <a:srgbClr val="2A2742"/>
                </a:solidFill>
                <a:latin typeface="Arimo" pitchFamily="34" charset="0"/>
                <a:ea typeface="Arimo" pitchFamily="34" charset="-122"/>
                <a:cs typeface="Arimo" pitchFamily="34" charset="-120"/>
              </a:rPr>
              <a:t>If you believe you have been a victim of a phishing scam, you can report the incident to your local law enforcement agency.</a:t>
            </a:r>
            <a:endParaRPr lang="en-US" sz="134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555665" y="1621988"/>
            <a:ext cx="7676793" cy="496133"/>
          </a:xfrm>
          <a:prstGeom prst="rect">
            <a:avLst/>
          </a:prstGeom>
          <a:noFill/>
          <a:ln/>
        </p:spPr>
        <p:txBody>
          <a:bodyPr wrap="none" rtlCol="0" anchor="t"/>
          <a:lstStyle/>
          <a:p>
            <a:pPr marL="0" indent="0">
              <a:lnSpc>
                <a:spcPts val="3907"/>
              </a:lnSpc>
              <a:buNone/>
            </a:pPr>
            <a:r>
              <a:rPr lang="en-US" sz="3126" b="1" dirty="0">
                <a:solidFill>
                  <a:srgbClr val="231971"/>
                </a:solidFill>
                <a:latin typeface="Outfit" pitchFamily="34" charset="0"/>
                <a:ea typeface="Outfit" pitchFamily="34" charset="-122"/>
                <a:cs typeface="Outfit" pitchFamily="34" charset="-120"/>
              </a:rPr>
              <a:t>Best Practices for Secure Online Behavior</a:t>
            </a:r>
            <a:endParaRPr lang="en-US" sz="3126" dirty="0"/>
          </a:p>
        </p:txBody>
      </p:sp>
      <p:sp>
        <p:nvSpPr>
          <p:cNvPr id="6" name="Shape 2"/>
          <p:cNvSpPr/>
          <p:nvPr/>
        </p:nvSpPr>
        <p:spPr>
          <a:xfrm>
            <a:off x="555665" y="2534841"/>
            <a:ext cx="357188" cy="357188"/>
          </a:xfrm>
          <a:prstGeom prst="roundRect">
            <a:avLst>
              <a:gd name="adj" fmla="val 18670"/>
            </a:avLst>
          </a:prstGeom>
          <a:solidFill>
            <a:srgbClr val="E9E6FA"/>
          </a:solidFill>
          <a:ln w="7620">
            <a:solidFill>
              <a:srgbClr val="BDB8DF"/>
            </a:solidFill>
            <a:prstDash val="solid"/>
          </a:ln>
        </p:spPr>
        <p:txBody>
          <a:bodyPr/>
          <a:lstStyle/>
          <a:p>
            <a:endParaRPr lang="en-US"/>
          </a:p>
        </p:txBody>
      </p:sp>
      <p:sp>
        <p:nvSpPr>
          <p:cNvPr id="7" name="Text 3"/>
          <p:cNvSpPr/>
          <p:nvPr/>
        </p:nvSpPr>
        <p:spPr>
          <a:xfrm>
            <a:off x="687824" y="2594372"/>
            <a:ext cx="92869" cy="238125"/>
          </a:xfrm>
          <a:prstGeom prst="rect">
            <a:avLst/>
          </a:prstGeom>
          <a:noFill/>
          <a:ln/>
        </p:spPr>
        <p:txBody>
          <a:bodyPr wrap="none" rtlCol="0" anchor="t"/>
          <a:lstStyle/>
          <a:p>
            <a:pPr marL="0" indent="0" algn="ctr">
              <a:lnSpc>
                <a:spcPts val="1875"/>
              </a:lnSpc>
              <a:buNone/>
            </a:pPr>
            <a:r>
              <a:rPr lang="en-US" sz="1875" b="1" dirty="0">
                <a:solidFill>
                  <a:srgbClr val="2A2742"/>
                </a:solidFill>
                <a:latin typeface="Outfit" pitchFamily="34" charset="0"/>
                <a:ea typeface="Outfit" pitchFamily="34" charset="-122"/>
                <a:cs typeface="Outfit" pitchFamily="34" charset="-120"/>
              </a:rPr>
              <a:t>1</a:t>
            </a:r>
            <a:endParaRPr lang="en-US" sz="1875" dirty="0"/>
          </a:p>
        </p:txBody>
      </p:sp>
      <p:sp>
        <p:nvSpPr>
          <p:cNvPr id="8" name="Text 4"/>
          <p:cNvSpPr/>
          <p:nvPr/>
        </p:nvSpPr>
        <p:spPr>
          <a:xfrm>
            <a:off x="1071563" y="2534841"/>
            <a:ext cx="2224207" cy="248007"/>
          </a:xfrm>
          <a:prstGeom prst="rect">
            <a:avLst/>
          </a:prstGeom>
          <a:noFill/>
          <a:ln/>
        </p:spPr>
        <p:txBody>
          <a:bodyPr wrap="none" rtlCol="0" anchor="t"/>
          <a:lstStyle/>
          <a:p>
            <a:pPr marL="0" indent="0">
              <a:lnSpc>
                <a:spcPts val="1953"/>
              </a:lnSpc>
              <a:buNone/>
            </a:pPr>
            <a:r>
              <a:rPr lang="en-US" sz="1563" b="1" dirty="0">
                <a:solidFill>
                  <a:srgbClr val="2A2742"/>
                </a:solidFill>
                <a:latin typeface="Outfit" pitchFamily="34" charset="0"/>
                <a:ea typeface="Outfit" pitchFamily="34" charset="-122"/>
                <a:cs typeface="Outfit" pitchFamily="34" charset="-120"/>
              </a:rPr>
              <a:t>Keep Software Updated</a:t>
            </a:r>
            <a:endParaRPr lang="en-US" sz="1563" dirty="0"/>
          </a:p>
        </p:txBody>
      </p:sp>
      <p:sp>
        <p:nvSpPr>
          <p:cNvPr id="9" name="Text 5"/>
          <p:cNvSpPr/>
          <p:nvPr/>
        </p:nvSpPr>
        <p:spPr>
          <a:xfrm>
            <a:off x="1071563" y="2878098"/>
            <a:ext cx="3421142" cy="1270397"/>
          </a:xfrm>
          <a:prstGeom prst="rect">
            <a:avLst/>
          </a:prstGeom>
          <a:noFill/>
          <a:ln/>
        </p:spPr>
        <p:txBody>
          <a:bodyPr wrap="square" rtlCol="0" anchor="t"/>
          <a:lstStyle/>
          <a:p>
            <a:pPr marL="0" indent="0">
              <a:lnSpc>
                <a:spcPts val="2000"/>
              </a:lnSpc>
              <a:buNone/>
            </a:pPr>
            <a:r>
              <a:rPr lang="en-US" sz="1250" dirty="0">
                <a:solidFill>
                  <a:srgbClr val="2A2742"/>
                </a:solidFill>
                <a:latin typeface="Arimo" pitchFamily="34" charset="0"/>
                <a:ea typeface="Arimo" pitchFamily="34" charset="-122"/>
                <a:cs typeface="Arimo" pitchFamily="34" charset="-120"/>
              </a:rPr>
              <a:t>Software updates often contain security patches that fix vulnerabilities that could be exploited by phishers. Make sure to update your operating system, web browser, and other software regularly.</a:t>
            </a:r>
            <a:endParaRPr lang="en-US" sz="1250" dirty="0"/>
          </a:p>
        </p:txBody>
      </p:sp>
      <p:sp>
        <p:nvSpPr>
          <p:cNvPr id="10" name="Shape 6"/>
          <p:cNvSpPr/>
          <p:nvPr/>
        </p:nvSpPr>
        <p:spPr>
          <a:xfrm>
            <a:off x="4651415" y="2534841"/>
            <a:ext cx="357188" cy="357188"/>
          </a:xfrm>
          <a:prstGeom prst="roundRect">
            <a:avLst>
              <a:gd name="adj" fmla="val 18670"/>
            </a:avLst>
          </a:prstGeom>
          <a:solidFill>
            <a:srgbClr val="E9E6FA"/>
          </a:solidFill>
          <a:ln w="7620">
            <a:solidFill>
              <a:srgbClr val="BDB8DF"/>
            </a:solidFill>
            <a:prstDash val="solid"/>
          </a:ln>
        </p:spPr>
        <p:txBody>
          <a:bodyPr/>
          <a:lstStyle/>
          <a:p>
            <a:endParaRPr lang="en-US"/>
          </a:p>
        </p:txBody>
      </p:sp>
      <p:sp>
        <p:nvSpPr>
          <p:cNvPr id="11" name="Text 7"/>
          <p:cNvSpPr/>
          <p:nvPr/>
        </p:nvSpPr>
        <p:spPr>
          <a:xfrm>
            <a:off x="4761428" y="2594372"/>
            <a:ext cx="137160" cy="238125"/>
          </a:xfrm>
          <a:prstGeom prst="rect">
            <a:avLst/>
          </a:prstGeom>
          <a:noFill/>
          <a:ln/>
        </p:spPr>
        <p:txBody>
          <a:bodyPr wrap="none" rtlCol="0" anchor="t"/>
          <a:lstStyle/>
          <a:p>
            <a:pPr marL="0" indent="0" algn="ctr">
              <a:lnSpc>
                <a:spcPts val="1875"/>
              </a:lnSpc>
              <a:buNone/>
            </a:pPr>
            <a:r>
              <a:rPr lang="en-US" sz="1875" b="1" dirty="0">
                <a:solidFill>
                  <a:srgbClr val="2A2742"/>
                </a:solidFill>
                <a:latin typeface="Outfit" pitchFamily="34" charset="0"/>
                <a:ea typeface="Outfit" pitchFamily="34" charset="-122"/>
                <a:cs typeface="Outfit" pitchFamily="34" charset="-120"/>
              </a:rPr>
              <a:t>2</a:t>
            </a:r>
            <a:endParaRPr lang="en-US" sz="1875" dirty="0"/>
          </a:p>
        </p:txBody>
      </p:sp>
      <p:sp>
        <p:nvSpPr>
          <p:cNvPr id="12" name="Text 8"/>
          <p:cNvSpPr/>
          <p:nvPr/>
        </p:nvSpPr>
        <p:spPr>
          <a:xfrm>
            <a:off x="5167312" y="2534841"/>
            <a:ext cx="3128010" cy="248007"/>
          </a:xfrm>
          <a:prstGeom prst="rect">
            <a:avLst/>
          </a:prstGeom>
          <a:noFill/>
          <a:ln/>
        </p:spPr>
        <p:txBody>
          <a:bodyPr wrap="none" rtlCol="0" anchor="t"/>
          <a:lstStyle/>
          <a:p>
            <a:pPr marL="0" indent="0">
              <a:lnSpc>
                <a:spcPts val="1953"/>
              </a:lnSpc>
              <a:buNone/>
            </a:pPr>
            <a:r>
              <a:rPr lang="en-US" sz="1563" b="1" dirty="0">
                <a:solidFill>
                  <a:srgbClr val="2A2742"/>
                </a:solidFill>
                <a:latin typeface="Outfit" pitchFamily="34" charset="0"/>
                <a:ea typeface="Outfit" pitchFamily="34" charset="-122"/>
                <a:cs typeface="Outfit" pitchFamily="34" charset="-120"/>
              </a:rPr>
              <a:t>Be Careful What You Share Online</a:t>
            </a:r>
            <a:endParaRPr lang="en-US" sz="1563" dirty="0"/>
          </a:p>
        </p:txBody>
      </p:sp>
      <p:sp>
        <p:nvSpPr>
          <p:cNvPr id="13" name="Text 9"/>
          <p:cNvSpPr/>
          <p:nvPr/>
        </p:nvSpPr>
        <p:spPr>
          <a:xfrm>
            <a:off x="5167312" y="2878098"/>
            <a:ext cx="3421142" cy="1016318"/>
          </a:xfrm>
          <a:prstGeom prst="rect">
            <a:avLst/>
          </a:prstGeom>
          <a:noFill/>
          <a:ln/>
        </p:spPr>
        <p:txBody>
          <a:bodyPr wrap="square" rtlCol="0" anchor="t"/>
          <a:lstStyle/>
          <a:p>
            <a:pPr marL="0" indent="0">
              <a:lnSpc>
                <a:spcPts val="2000"/>
              </a:lnSpc>
              <a:buNone/>
            </a:pPr>
            <a:r>
              <a:rPr lang="en-US" sz="1250" dirty="0">
                <a:solidFill>
                  <a:srgbClr val="2A2742"/>
                </a:solidFill>
                <a:latin typeface="Arimo" pitchFamily="34" charset="0"/>
                <a:ea typeface="Arimo" pitchFamily="34" charset="-122"/>
                <a:cs typeface="Arimo" pitchFamily="34" charset="-120"/>
              </a:rPr>
              <a:t>Think carefully before sharing personal information online, especially on social media. Phishers can use this information to create more convincing and targeted phishing emails.</a:t>
            </a:r>
            <a:endParaRPr lang="en-US" sz="1250" dirty="0"/>
          </a:p>
        </p:txBody>
      </p:sp>
      <p:sp>
        <p:nvSpPr>
          <p:cNvPr id="14" name="Shape 10"/>
          <p:cNvSpPr/>
          <p:nvPr/>
        </p:nvSpPr>
        <p:spPr>
          <a:xfrm>
            <a:off x="555665" y="4485799"/>
            <a:ext cx="357188" cy="357188"/>
          </a:xfrm>
          <a:prstGeom prst="roundRect">
            <a:avLst>
              <a:gd name="adj" fmla="val 18670"/>
            </a:avLst>
          </a:prstGeom>
          <a:solidFill>
            <a:srgbClr val="E9E6FA"/>
          </a:solidFill>
          <a:ln w="7620">
            <a:solidFill>
              <a:srgbClr val="BDB8DF"/>
            </a:solidFill>
            <a:prstDash val="solid"/>
          </a:ln>
        </p:spPr>
        <p:txBody>
          <a:bodyPr/>
          <a:lstStyle/>
          <a:p>
            <a:endParaRPr lang="en-US"/>
          </a:p>
        </p:txBody>
      </p:sp>
      <p:sp>
        <p:nvSpPr>
          <p:cNvPr id="15" name="Text 11"/>
          <p:cNvSpPr/>
          <p:nvPr/>
        </p:nvSpPr>
        <p:spPr>
          <a:xfrm>
            <a:off x="666512" y="4545330"/>
            <a:ext cx="135493" cy="238125"/>
          </a:xfrm>
          <a:prstGeom prst="rect">
            <a:avLst/>
          </a:prstGeom>
          <a:noFill/>
          <a:ln/>
        </p:spPr>
        <p:txBody>
          <a:bodyPr wrap="none" rtlCol="0" anchor="t"/>
          <a:lstStyle/>
          <a:p>
            <a:pPr marL="0" indent="0" algn="ctr">
              <a:lnSpc>
                <a:spcPts val="1875"/>
              </a:lnSpc>
              <a:buNone/>
            </a:pPr>
            <a:r>
              <a:rPr lang="en-US" sz="1875" b="1" dirty="0">
                <a:solidFill>
                  <a:srgbClr val="2A2742"/>
                </a:solidFill>
                <a:latin typeface="Outfit" pitchFamily="34" charset="0"/>
                <a:ea typeface="Outfit" pitchFamily="34" charset="-122"/>
                <a:cs typeface="Outfit" pitchFamily="34" charset="-120"/>
              </a:rPr>
              <a:t>3</a:t>
            </a:r>
            <a:endParaRPr lang="en-US" sz="1875" dirty="0"/>
          </a:p>
        </p:txBody>
      </p:sp>
      <p:sp>
        <p:nvSpPr>
          <p:cNvPr id="16" name="Text 12"/>
          <p:cNvSpPr/>
          <p:nvPr/>
        </p:nvSpPr>
        <p:spPr>
          <a:xfrm>
            <a:off x="1071563" y="4485799"/>
            <a:ext cx="2047518" cy="248007"/>
          </a:xfrm>
          <a:prstGeom prst="rect">
            <a:avLst/>
          </a:prstGeom>
          <a:noFill/>
          <a:ln/>
        </p:spPr>
        <p:txBody>
          <a:bodyPr wrap="none" rtlCol="0" anchor="t"/>
          <a:lstStyle/>
          <a:p>
            <a:pPr marL="0" indent="0">
              <a:lnSpc>
                <a:spcPts val="1953"/>
              </a:lnSpc>
              <a:buNone/>
            </a:pPr>
            <a:r>
              <a:rPr lang="en-US" sz="1563" b="1" dirty="0">
                <a:solidFill>
                  <a:srgbClr val="2A2742"/>
                </a:solidFill>
                <a:latin typeface="Outfit" pitchFamily="34" charset="0"/>
                <a:ea typeface="Outfit" pitchFamily="34" charset="-122"/>
                <a:cs typeface="Outfit" pitchFamily="34" charset="-120"/>
              </a:rPr>
              <a:t>Use Strong Passwords</a:t>
            </a:r>
            <a:endParaRPr lang="en-US" sz="1563" dirty="0"/>
          </a:p>
        </p:txBody>
      </p:sp>
      <p:sp>
        <p:nvSpPr>
          <p:cNvPr id="17" name="Text 13"/>
          <p:cNvSpPr/>
          <p:nvPr/>
        </p:nvSpPr>
        <p:spPr>
          <a:xfrm>
            <a:off x="1071563" y="4829056"/>
            <a:ext cx="3421142" cy="1270397"/>
          </a:xfrm>
          <a:prstGeom prst="rect">
            <a:avLst/>
          </a:prstGeom>
          <a:noFill/>
          <a:ln/>
        </p:spPr>
        <p:txBody>
          <a:bodyPr wrap="square" rtlCol="0" anchor="t"/>
          <a:lstStyle/>
          <a:p>
            <a:pPr marL="0" indent="0">
              <a:lnSpc>
                <a:spcPts val="2000"/>
              </a:lnSpc>
              <a:buNone/>
            </a:pPr>
            <a:r>
              <a:rPr lang="en-US" sz="1250" dirty="0">
                <a:solidFill>
                  <a:srgbClr val="2A2742"/>
                </a:solidFill>
                <a:latin typeface="Arimo" pitchFamily="34" charset="0"/>
                <a:ea typeface="Arimo" pitchFamily="34" charset="-122"/>
                <a:cs typeface="Arimo" pitchFamily="34" charset="-120"/>
              </a:rPr>
              <a:t>Create strong, unique passwords for each of your online accounts. Avoid using personal information in your passwords, and consider using a password manager to help you create and remember strong passwords.</a:t>
            </a:r>
            <a:endParaRPr lang="en-US" sz="1250" dirty="0"/>
          </a:p>
        </p:txBody>
      </p:sp>
      <p:sp>
        <p:nvSpPr>
          <p:cNvPr id="18" name="Shape 14"/>
          <p:cNvSpPr/>
          <p:nvPr/>
        </p:nvSpPr>
        <p:spPr>
          <a:xfrm>
            <a:off x="4651415" y="4485799"/>
            <a:ext cx="357188" cy="357188"/>
          </a:xfrm>
          <a:prstGeom prst="roundRect">
            <a:avLst>
              <a:gd name="adj" fmla="val 18670"/>
            </a:avLst>
          </a:prstGeom>
          <a:solidFill>
            <a:srgbClr val="E9E6FA"/>
          </a:solidFill>
          <a:ln w="7620">
            <a:solidFill>
              <a:srgbClr val="BDB8DF"/>
            </a:solidFill>
            <a:prstDash val="solid"/>
          </a:ln>
        </p:spPr>
        <p:txBody>
          <a:bodyPr/>
          <a:lstStyle/>
          <a:p>
            <a:endParaRPr lang="en-US"/>
          </a:p>
        </p:txBody>
      </p:sp>
      <p:sp>
        <p:nvSpPr>
          <p:cNvPr id="19" name="Text 15"/>
          <p:cNvSpPr/>
          <p:nvPr/>
        </p:nvSpPr>
        <p:spPr>
          <a:xfrm>
            <a:off x="4757023" y="4545330"/>
            <a:ext cx="145971" cy="238125"/>
          </a:xfrm>
          <a:prstGeom prst="rect">
            <a:avLst/>
          </a:prstGeom>
          <a:noFill/>
          <a:ln/>
        </p:spPr>
        <p:txBody>
          <a:bodyPr wrap="none" rtlCol="0" anchor="t"/>
          <a:lstStyle/>
          <a:p>
            <a:pPr marL="0" indent="0" algn="ctr">
              <a:lnSpc>
                <a:spcPts val="1875"/>
              </a:lnSpc>
              <a:buNone/>
            </a:pPr>
            <a:r>
              <a:rPr lang="en-US" sz="1875" b="1" dirty="0">
                <a:solidFill>
                  <a:srgbClr val="2A2742"/>
                </a:solidFill>
                <a:latin typeface="Outfit" pitchFamily="34" charset="0"/>
                <a:ea typeface="Outfit" pitchFamily="34" charset="-122"/>
                <a:cs typeface="Outfit" pitchFamily="34" charset="-120"/>
              </a:rPr>
              <a:t>4</a:t>
            </a:r>
            <a:endParaRPr lang="en-US" sz="1875" dirty="0"/>
          </a:p>
        </p:txBody>
      </p:sp>
      <p:sp>
        <p:nvSpPr>
          <p:cNvPr id="20" name="Text 16"/>
          <p:cNvSpPr/>
          <p:nvPr/>
        </p:nvSpPr>
        <p:spPr>
          <a:xfrm>
            <a:off x="5167312" y="4485799"/>
            <a:ext cx="2846070" cy="248007"/>
          </a:xfrm>
          <a:prstGeom prst="rect">
            <a:avLst/>
          </a:prstGeom>
          <a:noFill/>
          <a:ln/>
        </p:spPr>
        <p:txBody>
          <a:bodyPr wrap="none" rtlCol="0" anchor="t"/>
          <a:lstStyle/>
          <a:p>
            <a:pPr marL="0" indent="0">
              <a:lnSpc>
                <a:spcPts val="1953"/>
              </a:lnSpc>
              <a:buNone/>
            </a:pPr>
            <a:r>
              <a:rPr lang="en-US" sz="1563" b="1" dirty="0">
                <a:solidFill>
                  <a:srgbClr val="2A2742"/>
                </a:solidFill>
                <a:latin typeface="Outfit" pitchFamily="34" charset="0"/>
                <a:ea typeface="Outfit" pitchFamily="34" charset="-122"/>
                <a:cs typeface="Outfit" pitchFamily="34" charset="-120"/>
              </a:rPr>
              <a:t>Be Aware of Your Surroundings</a:t>
            </a:r>
            <a:endParaRPr lang="en-US" sz="1563" dirty="0"/>
          </a:p>
        </p:txBody>
      </p:sp>
      <p:sp>
        <p:nvSpPr>
          <p:cNvPr id="21" name="Text 17"/>
          <p:cNvSpPr/>
          <p:nvPr/>
        </p:nvSpPr>
        <p:spPr>
          <a:xfrm>
            <a:off x="5167312" y="4829056"/>
            <a:ext cx="3421142" cy="1778556"/>
          </a:xfrm>
          <a:prstGeom prst="rect">
            <a:avLst/>
          </a:prstGeom>
          <a:noFill/>
          <a:ln/>
        </p:spPr>
        <p:txBody>
          <a:bodyPr wrap="square" rtlCol="0" anchor="t"/>
          <a:lstStyle/>
          <a:p>
            <a:pPr marL="0" indent="0">
              <a:lnSpc>
                <a:spcPts val="2000"/>
              </a:lnSpc>
              <a:buNone/>
            </a:pPr>
            <a:r>
              <a:rPr lang="en-US" sz="1250" dirty="0">
                <a:solidFill>
                  <a:srgbClr val="2A2742"/>
                </a:solidFill>
                <a:latin typeface="Arimo" pitchFamily="34" charset="0"/>
                <a:ea typeface="Arimo" pitchFamily="34" charset="-122"/>
                <a:cs typeface="Arimo" pitchFamily="34" charset="-120"/>
              </a:rPr>
              <a:t>When using public Wi-Fi, be extra cautious about accessing sensitive information. Public Wi-Fi networks are often less secure than private networks and could be vulnerable to phishing attacks. Consider using a virtual private network (VPN) to encrypt your traffic and protect your information.</a:t>
            </a:r>
            <a:endParaRPr lang="en-US" sz="12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1690</Words>
  <Application>Microsoft Office PowerPoint</Application>
  <PresentationFormat>Custom</PresentationFormat>
  <Paragraphs>100</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Arimo</vt:lpstr>
      <vt:lpstr>Outfit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Shoaib Khan</cp:lastModifiedBy>
  <cp:revision>2</cp:revision>
  <dcterms:created xsi:type="dcterms:W3CDTF">2024-08-14T12:48:47Z</dcterms:created>
  <dcterms:modified xsi:type="dcterms:W3CDTF">2024-08-14T12:52:10Z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2024-08-14T12:52:10Z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b9f98e01-a3fd-4bdf-9262-7cba44dd12cf</vt:lpwstr>
  </property>
  <property fmtid="{D5CDD505-2E9C-101B-9397-08002B2CF9AE}" pid="7" name="MSIP_Label_defa4170-0d19-0005-0004-bc88714345d2_ActionId">
    <vt:lpwstr>625f9f6f-3886-429f-ba0b-91fec7222852</vt:lpwstr>
  </property>
  <property fmtid="{D5CDD505-2E9C-101B-9397-08002B2CF9AE}" pid="8" name="MSIP_Label_defa4170-0d19-0005-0004-bc88714345d2_ContentBits">
    <vt:lpwstr>0</vt:lpwstr>
  </property>
</Properties>
</file>

<file path=docProps/thumbnail.jpeg>
</file>